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1"/>
  </p:notesMasterIdLst>
  <p:sldIdLst>
    <p:sldId id="258" r:id="rId3"/>
    <p:sldId id="284" r:id="rId4"/>
    <p:sldId id="285" r:id="rId5"/>
    <p:sldId id="286" r:id="rId6"/>
    <p:sldId id="287" r:id="rId7"/>
    <p:sldId id="288" r:id="rId8"/>
    <p:sldId id="273" r:id="rId9"/>
    <p:sldId id="292" r:id="rId10"/>
    <p:sldId id="263" r:id="rId11"/>
    <p:sldId id="281" r:id="rId12"/>
    <p:sldId id="289" r:id="rId13"/>
    <p:sldId id="267" r:id="rId14"/>
    <p:sldId id="283" r:id="rId15"/>
    <p:sldId id="270" r:id="rId16"/>
    <p:sldId id="268" r:id="rId17"/>
    <p:sldId id="269" r:id="rId18"/>
    <p:sldId id="271" r:id="rId19"/>
    <p:sldId id="272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77D"/>
    <a:srgbClr val="0081C6"/>
    <a:srgbClr val="B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557" autoAdjust="0"/>
  </p:normalViewPr>
  <p:slideViewPr>
    <p:cSldViewPr>
      <p:cViewPr varScale="1">
        <p:scale>
          <a:sx n="67" d="100"/>
          <a:sy n="67" d="100"/>
        </p:scale>
        <p:origin x="39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B1A68-32BB-4F92-B6BF-0B792A9C9598}" type="doc">
      <dgm:prSet loTypeId="urn:microsoft.com/office/officeart/2005/8/layout/matrix1" loCatId="matrix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813DA0F-CB8E-40CB-952E-CFDD6D00A503}">
      <dgm:prSet phldrT="[Text]" custT="1"/>
      <dgm:spPr/>
      <dgm:t>
        <a:bodyPr/>
        <a:lstStyle/>
        <a:p>
          <a:r>
            <a:rPr lang="en-GB" sz="3200" b="1" dirty="0">
              <a:solidFill>
                <a:schemeClr val="tx1"/>
              </a:solidFill>
            </a:rPr>
            <a:t>IMAGING</a:t>
          </a:r>
        </a:p>
      </dgm:t>
    </dgm:pt>
    <dgm:pt modelId="{7A264C1B-B730-4C2D-978D-18EFD14B7A48}" type="parTrans" cxnId="{049A5FBE-B695-4C01-A00B-60E5D9CB788E}">
      <dgm:prSet/>
      <dgm:spPr/>
      <dgm:t>
        <a:bodyPr/>
        <a:lstStyle/>
        <a:p>
          <a:endParaRPr lang="en-GB"/>
        </a:p>
      </dgm:t>
    </dgm:pt>
    <dgm:pt modelId="{59F21555-429F-4A75-A329-1779496AF759}" type="sibTrans" cxnId="{049A5FBE-B695-4C01-A00B-60E5D9CB788E}">
      <dgm:prSet/>
      <dgm:spPr/>
      <dgm:t>
        <a:bodyPr/>
        <a:lstStyle/>
        <a:p>
          <a:endParaRPr lang="en-GB"/>
        </a:p>
      </dgm:t>
    </dgm:pt>
    <dgm:pt modelId="{561C6ED0-6FB8-43DC-A79C-581CBA7A1B12}">
      <dgm:prSet phldrT="[Text]" custT="1"/>
      <dgm:spPr/>
      <dgm:t>
        <a:bodyPr anchor="b"/>
        <a:lstStyle/>
        <a:p>
          <a:r>
            <a:rPr lang="en-GB" sz="4800" b="1" dirty="0"/>
            <a:t>Diagnosis</a:t>
          </a:r>
        </a:p>
      </dgm:t>
    </dgm:pt>
    <dgm:pt modelId="{1CC0A20C-1B69-43B0-82DC-CE24301743CC}" type="parTrans" cxnId="{51949956-4A0F-4D64-BCC8-02C77249C8EB}">
      <dgm:prSet/>
      <dgm:spPr/>
      <dgm:t>
        <a:bodyPr/>
        <a:lstStyle/>
        <a:p>
          <a:endParaRPr lang="en-GB"/>
        </a:p>
      </dgm:t>
    </dgm:pt>
    <dgm:pt modelId="{A7412A5A-829B-4497-8E8C-A8D8567E82FF}" type="sibTrans" cxnId="{51949956-4A0F-4D64-BCC8-02C77249C8EB}">
      <dgm:prSet/>
      <dgm:spPr/>
      <dgm:t>
        <a:bodyPr/>
        <a:lstStyle/>
        <a:p>
          <a:endParaRPr lang="en-GB"/>
        </a:p>
      </dgm:t>
    </dgm:pt>
    <dgm:pt modelId="{E736D6FF-A286-49D9-A53D-BFB764DD5EEE}">
      <dgm:prSet phldrT="[Text]" custT="1"/>
      <dgm:spPr/>
      <dgm:t>
        <a:bodyPr anchor="b"/>
        <a:lstStyle/>
        <a:p>
          <a:r>
            <a:rPr lang="en-GB" sz="4400" b="1" dirty="0"/>
            <a:t>Treatment</a:t>
          </a:r>
        </a:p>
      </dgm:t>
    </dgm:pt>
    <dgm:pt modelId="{B4B7EDB0-B08B-425E-89AA-4DA77CBCC19D}" type="parTrans" cxnId="{C0F00937-9634-487A-AF8A-7B7BF2EE5D04}">
      <dgm:prSet/>
      <dgm:spPr/>
      <dgm:t>
        <a:bodyPr/>
        <a:lstStyle/>
        <a:p>
          <a:endParaRPr lang="en-GB"/>
        </a:p>
      </dgm:t>
    </dgm:pt>
    <dgm:pt modelId="{BE968C59-931F-4FFD-853A-F4CF0858B02B}" type="sibTrans" cxnId="{C0F00937-9634-487A-AF8A-7B7BF2EE5D04}">
      <dgm:prSet/>
      <dgm:spPr/>
      <dgm:t>
        <a:bodyPr/>
        <a:lstStyle/>
        <a:p>
          <a:endParaRPr lang="en-GB"/>
        </a:p>
      </dgm:t>
    </dgm:pt>
    <dgm:pt modelId="{65E93248-DC51-4CA3-A250-03653C0AE644}">
      <dgm:prSet phldrT="[Text]" custT="1"/>
      <dgm:spPr/>
      <dgm:t>
        <a:bodyPr/>
        <a:lstStyle/>
        <a:p>
          <a:r>
            <a:rPr lang="en-GB" sz="4400" b="1" dirty="0"/>
            <a:t>Multi-modality</a:t>
          </a:r>
        </a:p>
      </dgm:t>
    </dgm:pt>
    <dgm:pt modelId="{84276BCE-0CA2-40F9-882D-DDC0B4870969}" type="parTrans" cxnId="{9CA6546B-1418-4777-A436-B3EB8E9377F9}">
      <dgm:prSet/>
      <dgm:spPr/>
      <dgm:t>
        <a:bodyPr/>
        <a:lstStyle/>
        <a:p>
          <a:endParaRPr lang="en-GB"/>
        </a:p>
      </dgm:t>
    </dgm:pt>
    <dgm:pt modelId="{9C630191-6706-4221-8D44-076E6010D035}" type="sibTrans" cxnId="{9CA6546B-1418-4777-A436-B3EB8E9377F9}">
      <dgm:prSet/>
      <dgm:spPr/>
      <dgm:t>
        <a:bodyPr/>
        <a:lstStyle/>
        <a:p>
          <a:endParaRPr lang="en-GB"/>
        </a:p>
      </dgm:t>
    </dgm:pt>
    <dgm:pt modelId="{E66CED70-B1AF-4B88-A168-161DB8EF5F2E}">
      <dgm:prSet phldrT="[Text]" custT="1"/>
      <dgm:spPr/>
      <dgm:t>
        <a:bodyPr/>
        <a:lstStyle/>
        <a:p>
          <a:r>
            <a:rPr lang="en-GB" sz="4400" b="1" dirty="0"/>
            <a:t>Rapidly advancing</a:t>
          </a:r>
        </a:p>
      </dgm:t>
    </dgm:pt>
    <dgm:pt modelId="{518CCC48-D123-4133-AB36-CD726381FDBC}" type="parTrans" cxnId="{640DB0F8-E6B8-4751-8FB0-D565C209678C}">
      <dgm:prSet/>
      <dgm:spPr/>
      <dgm:t>
        <a:bodyPr/>
        <a:lstStyle/>
        <a:p>
          <a:endParaRPr lang="en-GB"/>
        </a:p>
      </dgm:t>
    </dgm:pt>
    <dgm:pt modelId="{1EE57A61-273F-40F4-ADA6-26E23FD01606}" type="sibTrans" cxnId="{640DB0F8-E6B8-4751-8FB0-D565C209678C}">
      <dgm:prSet/>
      <dgm:spPr/>
      <dgm:t>
        <a:bodyPr/>
        <a:lstStyle/>
        <a:p>
          <a:endParaRPr lang="en-GB"/>
        </a:p>
      </dgm:t>
    </dgm:pt>
    <dgm:pt modelId="{067D7493-D93E-4F89-9EFD-9B14C4D50506}" type="pres">
      <dgm:prSet presAssocID="{B69B1A68-32BB-4F92-B6BF-0B792A9C959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CB391F-8CFE-4392-96C4-26CB15A6D0BE}" type="pres">
      <dgm:prSet presAssocID="{B69B1A68-32BB-4F92-B6BF-0B792A9C9598}" presName="matrix" presStyleCnt="0"/>
      <dgm:spPr/>
    </dgm:pt>
    <dgm:pt modelId="{15D68BF4-BFAF-40BB-8665-9233E87AD4B3}" type="pres">
      <dgm:prSet presAssocID="{B69B1A68-32BB-4F92-B6BF-0B792A9C9598}" presName="tile1" presStyleLbl="node1" presStyleIdx="0" presStyleCnt="4"/>
      <dgm:spPr/>
    </dgm:pt>
    <dgm:pt modelId="{6B2B1DAD-CE5F-4756-8454-18FE3BE2BAD9}" type="pres">
      <dgm:prSet presAssocID="{B69B1A68-32BB-4F92-B6BF-0B792A9C95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1B79FDC-3141-406D-AD9B-D1FF408B6439}" type="pres">
      <dgm:prSet presAssocID="{B69B1A68-32BB-4F92-B6BF-0B792A9C9598}" presName="tile2" presStyleLbl="node1" presStyleIdx="1" presStyleCnt="4" custLinFactNeighborX="1494" custLinFactNeighborY="-12727"/>
      <dgm:spPr/>
    </dgm:pt>
    <dgm:pt modelId="{6F9DACD7-F665-4EE4-ADB5-7A4359B937C5}" type="pres">
      <dgm:prSet presAssocID="{B69B1A68-32BB-4F92-B6BF-0B792A9C95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43BB8AE-31D9-4266-A72C-D18B436B2CFC}" type="pres">
      <dgm:prSet presAssocID="{B69B1A68-32BB-4F92-B6BF-0B792A9C9598}" presName="tile3" presStyleLbl="node1" presStyleIdx="2" presStyleCnt="4" custLinFactNeighborX="0" custLinFactNeighborY="-1934"/>
      <dgm:spPr/>
    </dgm:pt>
    <dgm:pt modelId="{8EC725B6-79F2-4D64-82FB-6111FF0931DC}" type="pres">
      <dgm:prSet presAssocID="{B69B1A68-32BB-4F92-B6BF-0B792A9C95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278865D-4083-47E3-A15D-1446F09DA0D7}" type="pres">
      <dgm:prSet presAssocID="{B69B1A68-32BB-4F92-B6BF-0B792A9C9598}" presName="tile4" presStyleLbl="node1" presStyleIdx="3" presStyleCnt="4" custLinFactNeighborX="2222" custLinFactNeighborY="-1934"/>
      <dgm:spPr/>
    </dgm:pt>
    <dgm:pt modelId="{CF524BAF-44EF-49A4-AB48-9E72DABD54DD}" type="pres">
      <dgm:prSet presAssocID="{B69B1A68-32BB-4F92-B6BF-0B792A9C95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B08204B-37BC-4704-8EDF-F34BC486BD57}" type="pres">
      <dgm:prSet presAssocID="{B69B1A68-32BB-4F92-B6BF-0B792A9C9598}" presName="centerTile" presStyleLbl="fgShp" presStyleIdx="0" presStyleCnt="1" custScaleX="112278" custScaleY="127266" custLinFactNeighborX="-3120" custLinFactNeighborY="-1546">
        <dgm:presLayoutVars>
          <dgm:chMax val="0"/>
          <dgm:chPref val="0"/>
        </dgm:presLayoutVars>
      </dgm:prSet>
      <dgm:spPr/>
    </dgm:pt>
  </dgm:ptLst>
  <dgm:cxnLst>
    <dgm:cxn modelId="{C0F00937-9634-487A-AF8A-7B7BF2EE5D04}" srcId="{4813DA0F-CB8E-40CB-952E-CFDD6D00A503}" destId="{E736D6FF-A286-49D9-A53D-BFB764DD5EEE}" srcOrd="1" destOrd="0" parTransId="{B4B7EDB0-B08B-425E-89AA-4DA77CBCC19D}" sibTransId="{BE968C59-931F-4FFD-853A-F4CF0858B02B}"/>
    <dgm:cxn modelId="{344BFB62-B7D0-499C-91F6-FED8E9FF59AF}" type="presOf" srcId="{561C6ED0-6FB8-43DC-A79C-581CBA7A1B12}" destId="{6B2B1DAD-CE5F-4756-8454-18FE3BE2BAD9}" srcOrd="1" destOrd="0" presId="urn:microsoft.com/office/officeart/2005/8/layout/matrix1"/>
    <dgm:cxn modelId="{B2B09045-3639-4065-B2A9-9F62889E7238}" type="presOf" srcId="{65E93248-DC51-4CA3-A250-03653C0AE644}" destId="{943BB8AE-31D9-4266-A72C-D18B436B2CFC}" srcOrd="0" destOrd="0" presId="urn:microsoft.com/office/officeart/2005/8/layout/matrix1"/>
    <dgm:cxn modelId="{BB6E7749-5B46-41BD-8829-959CE84957D1}" type="presOf" srcId="{B69B1A68-32BB-4F92-B6BF-0B792A9C9598}" destId="{067D7493-D93E-4F89-9EFD-9B14C4D50506}" srcOrd="0" destOrd="0" presId="urn:microsoft.com/office/officeart/2005/8/layout/matrix1"/>
    <dgm:cxn modelId="{9CA6546B-1418-4777-A436-B3EB8E9377F9}" srcId="{4813DA0F-CB8E-40CB-952E-CFDD6D00A503}" destId="{65E93248-DC51-4CA3-A250-03653C0AE644}" srcOrd="2" destOrd="0" parTransId="{84276BCE-0CA2-40F9-882D-DDC0B4870969}" sibTransId="{9C630191-6706-4221-8D44-076E6010D035}"/>
    <dgm:cxn modelId="{E9EB9D4B-6933-4640-9E0F-5B2F30BC7EFD}" type="presOf" srcId="{E66CED70-B1AF-4B88-A168-161DB8EF5F2E}" destId="{CF524BAF-44EF-49A4-AB48-9E72DABD54DD}" srcOrd="1" destOrd="0" presId="urn:microsoft.com/office/officeart/2005/8/layout/matrix1"/>
    <dgm:cxn modelId="{A1389673-7007-4CF5-A04F-361A4362AA33}" type="presOf" srcId="{E736D6FF-A286-49D9-A53D-BFB764DD5EEE}" destId="{6F9DACD7-F665-4EE4-ADB5-7A4359B937C5}" srcOrd="1" destOrd="0" presId="urn:microsoft.com/office/officeart/2005/8/layout/matrix1"/>
    <dgm:cxn modelId="{A13BB075-696F-4DF1-92C2-3AED547400FA}" type="presOf" srcId="{561C6ED0-6FB8-43DC-A79C-581CBA7A1B12}" destId="{15D68BF4-BFAF-40BB-8665-9233E87AD4B3}" srcOrd="0" destOrd="0" presId="urn:microsoft.com/office/officeart/2005/8/layout/matrix1"/>
    <dgm:cxn modelId="{51949956-4A0F-4D64-BCC8-02C77249C8EB}" srcId="{4813DA0F-CB8E-40CB-952E-CFDD6D00A503}" destId="{561C6ED0-6FB8-43DC-A79C-581CBA7A1B12}" srcOrd="0" destOrd="0" parTransId="{1CC0A20C-1B69-43B0-82DC-CE24301743CC}" sibTransId="{A7412A5A-829B-4497-8E8C-A8D8567E82FF}"/>
    <dgm:cxn modelId="{0CE69478-14A1-4EFC-9A5B-DFDD3782CB5A}" type="presOf" srcId="{4813DA0F-CB8E-40CB-952E-CFDD6D00A503}" destId="{8B08204B-37BC-4704-8EDF-F34BC486BD57}" srcOrd="0" destOrd="0" presId="urn:microsoft.com/office/officeart/2005/8/layout/matrix1"/>
    <dgm:cxn modelId="{D4619BA3-40C4-4794-95A2-86CF38D7B7D3}" type="presOf" srcId="{65E93248-DC51-4CA3-A250-03653C0AE644}" destId="{8EC725B6-79F2-4D64-82FB-6111FF0931DC}" srcOrd="1" destOrd="0" presId="urn:microsoft.com/office/officeart/2005/8/layout/matrix1"/>
    <dgm:cxn modelId="{2E239BBB-5E06-40FC-8B8F-FF2237BF734D}" type="presOf" srcId="{E66CED70-B1AF-4B88-A168-161DB8EF5F2E}" destId="{2278865D-4083-47E3-A15D-1446F09DA0D7}" srcOrd="0" destOrd="0" presId="urn:microsoft.com/office/officeart/2005/8/layout/matrix1"/>
    <dgm:cxn modelId="{049A5FBE-B695-4C01-A00B-60E5D9CB788E}" srcId="{B69B1A68-32BB-4F92-B6BF-0B792A9C9598}" destId="{4813DA0F-CB8E-40CB-952E-CFDD6D00A503}" srcOrd="0" destOrd="0" parTransId="{7A264C1B-B730-4C2D-978D-18EFD14B7A48}" sibTransId="{59F21555-429F-4A75-A329-1779496AF759}"/>
    <dgm:cxn modelId="{85F1DDDE-199E-415D-9D66-A274B6E1EE82}" type="presOf" srcId="{E736D6FF-A286-49D9-A53D-BFB764DD5EEE}" destId="{91B79FDC-3141-406D-AD9B-D1FF408B6439}" srcOrd="0" destOrd="0" presId="urn:microsoft.com/office/officeart/2005/8/layout/matrix1"/>
    <dgm:cxn modelId="{640DB0F8-E6B8-4751-8FB0-D565C209678C}" srcId="{4813DA0F-CB8E-40CB-952E-CFDD6D00A503}" destId="{E66CED70-B1AF-4B88-A168-161DB8EF5F2E}" srcOrd="3" destOrd="0" parTransId="{518CCC48-D123-4133-AB36-CD726381FDBC}" sibTransId="{1EE57A61-273F-40F4-ADA6-26E23FD01606}"/>
    <dgm:cxn modelId="{933A115E-BC91-49E4-A208-49089687EDA6}" type="presParOf" srcId="{067D7493-D93E-4F89-9EFD-9B14C4D50506}" destId="{85CB391F-8CFE-4392-96C4-26CB15A6D0BE}" srcOrd="0" destOrd="0" presId="urn:microsoft.com/office/officeart/2005/8/layout/matrix1"/>
    <dgm:cxn modelId="{B7EBA707-554D-4F21-8A7C-EEA9C712D443}" type="presParOf" srcId="{85CB391F-8CFE-4392-96C4-26CB15A6D0BE}" destId="{15D68BF4-BFAF-40BB-8665-9233E87AD4B3}" srcOrd="0" destOrd="0" presId="urn:microsoft.com/office/officeart/2005/8/layout/matrix1"/>
    <dgm:cxn modelId="{D9C9C326-EAFB-404F-993B-D52FA02FF760}" type="presParOf" srcId="{85CB391F-8CFE-4392-96C4-26CB15A6D0BE}" destId="{6B2B1DAD-CE5F-4756-8454-18FE3BE2BAD9}" srcOrd="1" destOrd="0" presId="urn:microsoft.com/office/officeart/2005/8/layout/matrix1"/>
    <dgm:cxn modelId="{96EB8DA3-2A78-405D-B34C-3F2F667C9C3A}" type="presParOf" srcId="{85CB391F-8CFE-4392-96C4-26CB15A6D0BE}" destId="{91B79FDC-3141-406D-AD9B-D1FF408B6439}" srcOrd="2" destOrd="0" presId="urn:microsoft.com/office/officeart/2005/8/layout/matrix1"/>
    <dgm:cxn modelId="{C6EEA97A-0194-4543-8A60-4D13C83DA008}" type="presParOf" srcId="{85CB391F-8CFE-4392-96C4-26CB15A6D0BE}" destId="{6F9DACD7-F665-4EE4-ADB5-7A4359B937C5}" srcOrd="3" destOrd="0" presId="urn:microsoft.com/office/officeart/2005/8/layout/matrix1"/>
    <dgm:cxn modelId="{7B41A8E8-795C-41A4-A2FA-DCB9AF41FD39}" type="presParOf" srcId="{85CB391F-8CFE-4392-96C4-26CB15A6D0BE}" destId="{943BB8AE-31D9-4266-A72C-D18B436B2CFC}" srcOrd="4" destOrd="0" presId="urn:microsoft.com/office/officeart/2005/8/layout/matrix1"/>
    <dgm:cxn modelId="{14D77BC9-382C-4DE5-935C-0118878B0F3D}" type="presParOf" srcId="{85CB391F-8CFE-4392-96C4-26CB15A6D0BE}" destId="{8EC725B6-79F2-4D64-82FB-6111FF0931DC}" srcOrd="5" destOrd="0" presId="urn:microsoft.com/office/officeart/2005/8/layout/matrix1"/>
    <dgm:cxn modelId="{97805F5E-2AB4-4F72-A5E0-4D210968A6E7}" type="presParOf" srcId="{85CB391F-8CFE-4392-96C4-26CB15A6D0BE}" destId="{2278865D-4083-47E3-A15D-1446F09DA0D7}" srcOrd="6" destOrd="0" presId="urn:microsoft.com/office/officeart/2005/8/layout/matrix1"/>
    <dgm:cxn modelId="{DDABECCA-E4A4-4445-870C-C86503FF33B9}" type="presParOf" srcId="{85CB391F-8CFE-4392-96C4-26CB15A6D0BE}" destId="{CF524BAF-44EF-49A4-AB48-9E72DABD54DD}" srcOrd="7" destOrd="0" presId="urn:microsoft.com/office/officeart/2005/8/layout/matrix1"/>
    <dgm:cxn modelId="{C7196DCC-0971-4484-9B8A-9C4C51A87A67}" type="presParOf" srcId="{067D7493-D93E-4F89-9EFD-9B14C4D50506}" destId="{8B08204B-37BC-4704-8EDF-F34BC486BD5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68BF4-BFAF-40BB-8665-9233E87AD4B3}">
      <dsp:nvSpPr>
        <dsp:cNvPr id="0" name=""/>
        <dsp:cNvSpPr/>
      </dsp:nvSpPr>
      <dsp:spPr>
        <a:xfrm rot="16200000">
          <a:off x="612068" y="-612068"/>
          <a:ext cx="2016224" cy="324036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b" anchorCtr="0">
          <a:noAutofit/>
          <a:sp3d extrusionH="28000" prstMaterial="matte"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b="1" kern="1200" dirty="0"/>
            <a:t>Diagnosis</a:t>
          </a:r>
        </a:p>
      </dsp:txBody>
      <dsp:txXfrm rot="5400000">
        <a:off x="0" y="0"/>
        <a:ext cx="3240360" cy="1512168"/>
      </dsp:txXfrm>
    </dsp:sp>
    <dsp:sp modelId="{91B79FDC-3141-406D-AD9B-D1FF408B6439}">
      <dsp:nvSpPr>
        <dsp:cNvPr id="0" name=""/>
        <dsp:cNvSpPr/>
      </dsp:nvSpPr>
      <dsp:spPr>
        <a:xfrm>
          <a:off x="3240360" y="0"/>
          <a:ext cx="3240360" cy="2016224"/>
        </a:xfrm>
        <a:prstGeom prst="round1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b" anchorCtr="0">
          <a:noAutofit/>
          <a:sp3d extrusionH="28000" prstMaterial="matte"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Treatment</a:t>
          </a:r>
        </a:p>
      </dsp:txBody>
      <dsp:txXfrm>
        <a:off x="3240360" y="0"/>
        <a:ext cx="3240360" cy="1512168"/>
      </dsp:txXfrm>
    </dsp:sp>
    <dsp:sp modelId="{943BB8AE-31D9-4266-A72C-D18B436B2CFC}">
      <dsp:nvSpPr>
        <dsp:cNvPr id="0" name=""/>
        <dsp:cNvSpPr/>
      </dsp:nvSpPr>
      <dsp:spPr>
        <a:xfrm rot="10800000">
          <a:off x="0" y="1977230"/>
          <a:ext cx="3240360" cy="2016224"/>
        </a:xfrm>
        <a:prstGeom prst="round1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  <a:sp3d extrusionH="28000" prstMaterial="matte"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Multi-modality</a:t>
          </a:r>
        </a:p>
      </dsp:txBody>
      <dsp:txXfrm rot="10800000">
        <a:off x="0" y="2481286"/>
        <a:ext cx="3240360" cy="1512168"/>
      </dsp:txXfrm>
    </dsp:sp>
    <dsp:sp modelId="{2278865D-4083-47E3-A15D-1446F09DA0D7}">
      <dsp:nvSpPr>
        <dsp:cNvPr id="0" name=""/>
        <dsp:cNvSpPr/>
      </dsp:nvSpPr>
      <dsp:spPr>
        <a:xfrm rot="5400000">
          <a:off x="3852428" y="1365162"/>
          <a:ext cx="2016224" cy="3240360"/>
        </a:xfrm>
        <a:prstGeom prst="round1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  <a:sp3d extrusionH="28000" prstMaterial="matte"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Rapidly advancing</a:t>
          </a:r>
        </a:p>
      </dsp:txBody>
      <dsp:txXfrm rot="-5400000">
        <a:off x="3240360" y="2481286"/>
        <a:ext cx="3240360" cy="1512168"/>
      </dsp:txXfrm>
    </dsp:sp>
    <dsp:sp modelId="{8B08204B-37BC-4704-8EDF-F34BC486BD57}">
      <dsp:nvSpPr>
        <dsp:cNvPr id="0" name=""/>
        <dsp:cNvSpPr/>
      </dsp:nvSpPr>
      <dsp:spPr>
        <a:xfrm>
          <a:off x="2088237" y="1359146"/>
          <a:ext cx="2182926" cy="1282983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</a:rPr>
            <a:t>IMAGING</a:t>
          </a:r>
        </a:p>
      </dsp:txBody>
      <dsp:txXfrm>
        <a:off x="2150867" y="1421776"/>
        <a:ext cx="2057666" cy="1157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96E8-2404-45D4-9807-A55C4E99CD7A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5CA2C-07DE-4719-8FAB-42080EB25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0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4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0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706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85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66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64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6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5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80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b="1" dirty="0">
              <a:solidFill>
                <a:srgbClr val="03477D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2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4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3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64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3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1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5CA2C-07DE-4719-8FAB-42080EB25A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7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2448272" cy="1470025"/>
          </a:xfrm>
        </p:spPr>
        <p:txBody>
          <a:bodyPr>
            <a:normAutofit/>
          </a:bodyPr>
          <a:lstStyle>
            <a:lvl1pPr algn="l">
              <a:defRPr sz="1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2420888"/>
            <a:ext cx="5112568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6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93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54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63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9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1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95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88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91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67128" cy="6703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00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38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449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15200" cy="10849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0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66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89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6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97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51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76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5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14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C50E-5DA1-4965-BEAD-B05310AA1E27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B0FF-B950-4C81-91BB-55FAF2869D0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2000" y="2209800"/>
            <a:ext cx="2880000" cy="2880000"/>
          </a:xfrm>
          <a:prstGeom prst="rect">
            <a:avLst/>
          </a:prstGeom>
          <a:solidFill>
            <a:srgbClr val="003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92488" y="2215993"/>
            <a:ext cx="5451512" cy="2880000"/>
          </a:xfrm>
          <a:prstGeom prst="rect">
            <a:avLst/>
          </a:prstGeom>
          <a:solidFill>
            <a:srgbClr val="B0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5773"/>
            <a:ext cx="1990904" cy="8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4E7D-9E88-471C-B1A7-81A9F425EA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7504" y="548680"/>
            <a:ext cx="720080" cy="720080"/>
          </a:xfrm>
          <a:prstGeom prst="rect">
            <a:avLst/>
          </a:prstGeom>
          <a:solidFill>
            <a:srgbClr val="03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99592" y="548680"/>
            <a:ext cx="6480720" cy="720080"/>
          </a:xfrm>
          <a:prstGeom prst="rect">
            <a:avLst/>
          </a:prstGeom>
          <a:solidFill>
            <a:srgbClr val="B06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0" algn="l"/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3367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04" y="548680"/>
            <a:ext cx="1671969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b="1" kern="1200">
          <a:solidFill>
            <a:srgbClr val="0347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3477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r.ac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rcr.ac.uk/urs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r.ac.uk/career-timelin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Clinical Radiology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2708920"/>
            <a:ext cx="5256584" cy="216024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Can you see your</a:t>
            </a:r>
          </a:p>
          <a:p>
            <a:pPr algn="ctr"/>
            <a:r>
              <a:rPr lang="en-GB" sz="4000" b="1" dirty="0"/>
              <a:t>future</a:t>
            </a:r>
            <a:r>
              <a:rPr lang="en-GB" sz="3600" b="1" dirty="0"/>
              <a:t> in radiology?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533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7"/>
    </mc:Choice>
    <mc:Fallback xmlns="">
      <p:transition spd="slow" advTm="3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0" dirty="0">
                <a:latin typeface="+mn-lt"/>
              </a:rPr>
              <a:t>While </a:t>
            </a:r>
            <a:r>
              <a:rPr lang="en-GB" sz="2600" dirty="0">
                <a:latin typeface="+mn-lt"/>
              </a:rPr>
              <a:t>Interventional Radiology </a:t>
            </a:r>
            <a:r>
              <a:rPr lang="en-GB" sz="2600" b="0" dirty="0">
                <a:latin typeface="+mn-lt"/>
              </a:rPr>
              <a:t>is the only official</a:t>
            </a:r>
            <a:r>
              <a:rPr lang="en-GB" sz="2600" i="1" dirty="0">
                <a:latin typeface="+mn-lt"/>
              </a:rPr>
              <a:t> </a:t>
            </a:r>
            <a:r>
              <a:rPr lang="en-GB" sz="2600" dirty="0">
                <a:latin typeface="+mn-lt"/>
              </a:rPr>
              <a:t>sub-specialty</a:t>
            </a:r>
            <a:r>
              <a:rPr lang="en-GB" sz="2600" i="1" dirty="0">
                <a:latin typeface="+mn-lt"/>
              </a:rPr>
              <a:t> </a:t>
            </a:r>
            <a:r>
              <a:rPr lang="en-GB" sz="2600" b="0" dirty="0">
                <a:latin typeface="+mn-lt"/>
              </a:rPr>
              <a:t>of clinical radiology, there is a breadth of </a:t>
            </a:r>
            <a:r>
              <a:rPr lang="en-GB" sz="2600" dirty="0">
                <a:latin typeface="+mn-lt"/>
              </a:rPr>
              <a:t>special interests </a:t>
            </a:r>
            <a:r>
              <a:rPr lang="en-GB" sz="2600" b="0" dirty="0">
                <a:latin typeface="+mn-lt"/>
              </a:rPr>
              <a:t>allowing for specialisation.</a:t>
            </a:r>
          </a:p>
          <a:p>
            <a:pPr marL="0" indent="0">
              <a:buNone/>
            </a:pPr>
            <a:endParaRPr lang="en-GB" sz="1300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+mn-lt"/>
              </a:rPr>
              <a:t>Paediatric Radiology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+mn-lt"/>
              </a:rPr>
              <a:t>Musculoskeletal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+mn-lt"/>
              </a:rPr>
              <a:t>Vascular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+mn-lt"/>
              </a:rPr>
              <a:t>Neuroradiology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+mn-lt"/>
              </a:rPr>
              <a:t>Head and neck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+mn-lt"/>
              </a:rPr>
              <a:t>Gastrointestinal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+mn-lt"/>
              </a:rPr>
              <a:t>Oncology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+mn-lt"/>
              </a:rPr>
              <a:t>Cardiac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+mn-lt"/>
              </a:rPr>
              <a:t>Chest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+mn-lt"/>
              </a:rPr>
              <a:t>Breast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>
                <a:latin typeface="+mn-lt"/>
              </a:rPr>
              <a:t>Radionuclide Radiology</a:t>
            </a:r>
          </a:p>
          <a:p>
            <a:endParaRPr lang="en-GB" b="0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 you want to specialise?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5714"/>
            <a:ext cx="4464496" cy="41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4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91"/>
    </mc:Choice>
    <mc:Fallback xmlns="">
      <p:transition spd="slow" advTm="25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Interventional Radiology (IR)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340768"/>
            <a:ext cx="90364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</a:rPr>
              <a:t>The only official sub-specialty of clinical radiology.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b="1" dirty="0">
              <a:solidFill>
                <a:srgbClr val="03477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</a:rPr>
              <a:t>IRs undertake a range of image-guided therapeutic procedures  using the least invasive techniques.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b="1" dirty="0">
              <a:solidFill>
                <a:srgbClr val="03477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</a:rPr>
              <a:t>Integral part of trauma teams and acute care giving life saving care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b="1" dirty="0">
              <a:solidFill>
                <a:srgbClr val="03477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</a:rPr>
              <a:t>Wide variety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3477D"/>
                </a:solidFill>
              </a:rPr>
              <a:t>Vascular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3477D"/>
                </a:solidFill>
              </a:rPr>
              <a:t>Non-vascular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3477D"/>
                </a:solidFill>
              </a:rPr>
              <a:t>Oncological		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3477D"/>
                </a:solidFill>
              </a:rPr>
              <a:t>GI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3477D"/>
                </a:solidFill>
              </a:rPr>
              <a:t>MSK</a:t>
            </a:r>
            <a:endParaRPr lang="en-GB" b="1" dirty="0">
              <a:solidFill>
                <a:srgbClr val="03477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b="1" dirty="0">
              <a:solidFill>
                <a:srgbClr val="03477D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5776" y="3926091"/>
            <a:ext cx="6588224" cy="2815277"/>
            <a:chOff x="2476500" y="4064963"/>
            <a:chExt cx="6667500" cy="27930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92"/>
            <a:stretch/>
          </p:blipFill>
          <p:spPr bwMode="auto">
            <a:xfrm>
              <a:off x="2476500" y="4634508"/>
              <a:ext cx="6667500" cy="222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139952" y="4064963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3477D"/>
                  </a:solidFill>
                </a:rPr>
                <a:t>IR training pathway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76500" y="4064963"/>
              <a:ext cx="6559996" cy="27930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682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1"/>
    </mc:Choice>
    <mc:Fallback xmlns="">
      <p:transition spd="slow" advTm="18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336704" cy="1152128"/>
          </a:xfrm>
        </p:spPr>
        <p:txBody>
          <a:bodyPr>
            <a:normAutofit/>
          </a:bodyPr>
          <a:lstStyle/>
          <a:p>
            <a:r>
              <a:rPr lang="en-GB" sz="2400" dirty="0"/>
              <a:t>What do clinical radiologists have </a:t>
            </a:r>
            <a:br>
              <a:rPr lang="en-GB" sz="2400" dirty="0"/>
            </a:br>
            <a:r>
              <a:rPr lang="en-GB" sz="2400" dirty="0"/>
              <a:t>to say about their specialty?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4464198"/>
            <a:ext cx="3888432" cy="201622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5100" i="1" dirty="0"/>
              <a:t>“As a growing and emerging specialty, radiology is in an entire world of its own, an immense sea of knowledge and opportunity”</a:t>
            </a:r>
          </a:p>
          <a:p>
            <a:pPr marL="0" indent="0">
              <a:buNone/>
            </a:pPr>
            <a:r>
              <a:rPr lang="en-GB" sz="4200" b="0" dirty="0"/>
              <a:t>Dr Omar </a:t>
            </a:r>
            <a:r>
              <a:rPr lang="en-GB" sz="4200" b="0" dirty="0" err="1"/>
              <a:t>Azmat</a:t>
            </a:r>
            <a:r>
              <a:rPr lang="en-GB" sz="4200" b="0" dirty="0"/>
              <a:t>- ST5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4397127" cy="233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1484784"/>
            <a:ext cx="37490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000" b="1" i="1" dirty="0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radiology timetable is structured and varied and every day I see something new and interesting, which I’m not sure many other people can say about their specialties”</a:t>
            </a:r>
          </a:p>
          <a:p>
            <a:r>
              <a:rPr lang="en-GB" sz="1600" i="1" dirty="0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Noor </a:t>
            </a:r>
            <a:r>
              <a:rPr lang="en-GB" sz="1600" i="1" dirty="0" err="1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Jawad</a:t>
            </a:r>
            <a:r>
              <a:rPr lang="en-GB" sz="1600" i="1" dirty="0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0" y="1484784"/>
            <a:ext cx="3964301" cy="28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1"/>
    </mc:Choice>
    <mc:Fallback xmlns="">
      <p:transition spd="slow" advTm="11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336704" cy="1152128"/>
          </a:xfrm>
        </p:spPr>
        <p:txBody>
          <a:bodyPr>
            <a:normAutofit/>
          </a:bodyPr>
          <a:lstStyle/>
          <a:p>
            <a:r>
              <a:rPr lang="en-GB" sz="2400" dirty="0"/>
              <a:t>What do clinical radiologists have </a:t>
            </a:r>
            <a:br>
              <a:rPr lang="en-GB" sz="2400" dirty="0"/>
            </a:br>
            <a:r>
              <a:rPr lang="en-GB" sz="2400" dirty="0"/>
              <a:t>to say about their specialty?</a:t>
            </a:r>
          </a:p>
        </p:txBody>
      </p:sp>
      <p:pic>
        <p:nvPicPr>
          <p:cNvPr id="5123" name="Picture 3" descr="S:\DST\2 Administration\Careers\Careers Material\Clinical Radiology\Careers leaflet\Images\Final images\CR My experience in first year radiology trai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6882"/>
            <a:ext cx="4536122" cy="235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4023" y="3966162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“Clinical radiology provides trainees with the perfect mix of diagnostics and interventions. Offering flexibility based on clinical interests, radiology today is a far cry from the ‘sit in a dark room’ myth” </a:t>
            </a:r>
          </a:p>
          <a:p>
            <a:r>
              <a:rPr lang="en-GB" i="1" dirty="0">
                <a:solidFill>
                  <a:srgbClr val="03477D"/>
                </a:solidFill>
              </a:rPr>
              <a:t>Dr Roma Patel, ST1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088" y="1442838"/>
            <a:ext cx="36724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03477D"/>
                </a:solidFill>
              </a:rPr>
              <a:t>“I’ve rarely met a clinical radiologist who doesn’t enjoy their work, and the sense of teamwork within the reporting room is a positive learning environment for everyone”</a:t>
            </a:r>
            <a:endParaRPr lang="en-GB" b="1" i="1" dirty="0">
              <a:solidFill>
                <a:srgbClr val="03477D"/>
              </a:solidFill>
            </a:endParaRPr>
          </a:p>
          <a:p>
            <a:r>
              <a:rPr lang="en-GB" i="1" dirty="0">
                <a:solidFill>
                  <a:srgbClr val="03477D"/>
                </a:solidFill>
              </a:rPr>
              <a:t>Dr Noor Jawad, ST4</a:t>
            </a:r>
            <a:endParaRPr lang="en-GB" b="1" i="1" dirty="0">
              <a:solidFill>
                <a:srgbClr val="0347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38388"/>
            <a:ext cx="4285285" cy="28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3"/>
    </mc:Choice>
    <mc:Fallback xmlns="">
      <p:transition spd="slow" advTm="11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in XXXX Region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Insert information about your region e.g.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rotation pattern, which teaching hospitals/DGHs do trainees work 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OOP opportunities and support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Flexible training opportunities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Work/life balance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Any particular facilities/expertise/technology that isn’t available everywhere (molecular imaging?)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Local information – what’s great about the region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Anything else you can think of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0"/>
    </mc:Choice>
    <mc:Fallback xmlns="">
      <p:transition spd="slow" advTm="833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5900" i="1" dirty="0"/>
              <a:t>Are you a medical student?</a:t>
            </a:r>
          </a:p>
          <a:p>
            <a:pPr>
              <a:buFont typeface="Wingdings" panose="05000000000000000000" pitchFamily="2" charset="2"/>
              <a:buChar char="q"/>
            </a:pPr>
            <a:endParaRPr lang="en-GB" b="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4400" dirty="0">
                <a:latin typeface="+mn-lt"/>
              </a:rPr>
              <a:t>Apply for radiology undergraduate bursaries and prizes </a:t>
            </a:r>
            <a:r>
              <a:rPr lang="en-GB" sz="4400" dirty="0">
                <a:latin typeface="+mn-lt"/>
                <a:hlinkClick r:id="rId3"/>
              </a:rPr>
              <a:t>www.rcr.ac.uk</a:t>
            </a:r>
            <a:endParaRPr lang="en-GB" sz="44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44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4400" dirty="0">
                <a:latin typeface="+mn-lt"/>
              </a:rPr>
              <a:t>Look at the RCR’s Undergraduate Radiology Curriculum </a:t>
            </a:r>
            <a:r>
              <a:rPr lang="en-GB" sz="4400" dirty="0">
                <a:latin typeface="+mn-lt"/>
                <a:hlinkClick r:id="rId3"/>
              </a:rPr>
              <a:t>www.rcr.ac.uk</a:t>
            </a:r>
            <a:r>
              <a:rPr lang="en-GB" sz="4400" dirty="0">
                <a:latin typeface="+mn-lt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4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4400" dirty="0">
                <a:latin typeface="+mn-lt"/>
              </a:rPr>
              <a:t>Choose a special study module or elective in clinical radiology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4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4400" dirty="0">
                <a:latin typeface="+mn-lt"/>
              </a:rPr>
              <a:t>Develop your portfolio – conduct audits and research in imaging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4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4400" dirty="0">
                <a:latin typeface="+mn-lt"/>
              </a:rPr>
              <a:t>Join an radiology society, or found your own. </a:t>
            </a:r>
            <a:r>
              <a:rPr lang="en-GB" sz="4400" dirty="0">
                <a:latin typeface="+mn-lt"/>
                <a:hlinkClick r:id="rId4"/>
              </a:rPr>
              <a:t>www.rcr.ac.uk/ursa</a:t>
            </a:r>
            <a:r>
              <a:rPr lang="en-GB" sz="4400" dirty="0">
                <a:latin typeface="+mn-lt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4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4400" dirty="0">
                <a:latin typeface="+mn-lt"/>
              </a:rPr>
              <a:t>SPEAK to clinical radiologists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4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4400" dirty="0">
                <a:latin typeface="+mn-lt"/>
              </a:rPr>
              <a:t>Sit in on reporting sessions and attend relevant MDTs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Interested? What to do next</a:t>
            </a:r>
          </a:p>
        </p:txBody>
      </p:sp>
    </p:spTree>
    <p:extLst>
      <p:ext uri="{BB962C8B-B14F-4D97-AF65-F5344CB8AC3E}">
        <p14:creationId xmlns:p14="http://schemas.microsoft.com/office/powerpoint/2010/main" val="40318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7"/>
    </mc:Choice>
    <mc:Fallback xmlns="">
      <p:transition spd="slow" advTm="13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i="1" dirty="0"/>
              <a:t>Are you a junior doctor?</a:t>
            </a:r>
          </a:p>
          <a:p>
            <a:pPr>
              <a:buFont typeface="Wingdings" panose="05000000000000000000" pitchFamily="2" charset="2"/>
              <a:buChar char="q"/>
            </a:pPr>
            <a:endParaRPr lang="en-GB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900" dirty="0">
                <a:latin typeface="+mn-lt"/>
              </a:rPr>
              <a:t>Consider an elective in radiology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9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900" dirty="0">
                <a:latin typeface="+mn-lt"/>
              </a:rPr>
              <a:t>Take part in a taster week or taster evening</a:t>
            </a:r>
          </a:p>
          <a:p>
            <a:pPr marL="0" indent="0">
              <a:buNone/>
            </a:pPr>
            <a:endParaRPr lang="en-GB" sz="29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900" dirty="0">
                <a:latin typeface="+mn-lt"/>
              </a:rPr>
              <a:t>Spend time in radiology departments, get to know the team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9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900" dirty="0">
                <a:latin typeface="+mn-lt"/>
              </a:rPr>
              <a:t>Speak to clinical radiology trainees and consultants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9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900" dirty="0">
                <a:latin typeface="+mn-lt"/>
              </a:rPr>
              <a:t>Undertake a portfolio of mainstream acute care clinical posts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9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900" dirty="0">
                <a:latin typeface="+mn-lt"/>
              </a:rPr>
              <a:t>Take or create any opportunity for radiological research or audit in an imaging topic</a:t>
            </a:r>
          </a:p>
          <a:p>
            <a:pPr marL="0" indent="0">
              <a:buNone/>
            </a:pPr>
            <a:endParaRPr lang="en-GB" sz="2900" dirty="0">
              <a:latin typeface="+mn-lt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Interested? What to do next</a:t>
            </a:r>
          </a:p>
        </p:txBody>
      </p:sp>
    </p:spTree>
    <p:extLst>
      <p:ext uri="{BB962C8B-B14F-4D97-AF65-F5344CB8AC3E}">
        <p14:creationId xmlns:p14="http://schemas.microsoft.com/office/powerpoint/2010/main" val="29715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7"/>
    </mc:Choice>
    <mc:Fallback xmlns="">
      <p:transition spd="slow" advTm="12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188" y="1484785"/>
            <a:ext cx="8229600" cy="12241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	Find out more about how the RCR can support you throughout your career as a clinical radiologist by visiting </a:t>
            </a:r>
            <a:r>
              <a:rPr lang="en-GB" sz="2000" dirty="0">
                <a:hlinkClick r:id="rId3"/>
              </a:rPr>
              <a:t>www.rcr.ac.uk/career-timeline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Interested?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8" y="2924944"/>
            <a:ext cx="865362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4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0"/>
    </mc:Choice>
    <mc:Fallback xmlns="">
      <p:transition spd="slow" advTm="7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204734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Speak to local clinical radiology trainees and consultants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Want to know more?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386104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3477D"/>
                </a:solidFill>
              </a:rPr>
              <a:t>Go to the RCR website: </a:t>
            </a:r>
            <a:r>
              <a:rPr lang="en-GB" sz="2800" b="1" dirty="0">
                <a:solidFill>
                  <a:srgbClr val="03477D"/>
                </a:solidFill>
              </a:rPr>
              <a:t>www.rcr.ac.uk/radiology-careers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95374"/>
            <a:ext cx="4465721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8"/>
    </mc:Choice>
    <mc:Fallback xmlns="">
      <p:transition spd="slow" advTm="7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clinical radiology?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910297"/>
              </p:ext>
            </p:extLst>
          </p:nvPr>
        </p:nvGraphicFramePr>
        <p:xfrm>
          <a:off x="1475656" y="1866989"/>
          <a:ext cx="64807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00192" y="5530868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3477D"/>
                </a:solidFill>
              </a:rPr>
              <a:t>“Radiology offers so many opportunities for problem-solving”</a:t>
            </a:r>
            <a:endParaRPr lang="en-GB" sz="2000" b="1" dirty="0">
              <a:solidFill>
                <a:srgbClr val="0347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4509120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3477D"/>
                </a:solidFill>
              </a:rPr>
              <a:t>“I don’t think</a:t>
            </a:r>
          </a:p>
          <a:p>
            <a:r>
              <a:rPr lang="en-GB" b="1" i="1" dirty="0">
                <a:solidFill>
                  <a:srgbClr val="03477D"/>
                </a:solidFill>
              </a:rPr>
              <a:t>I have ever found anything so challenging or rewarding.”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336" y="2366883"/>
            <a:ext cx="1466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3477D"/>
                </a:solidFill>
              </a:rPr>
              <a:t>“An immense sea of knowledge, opportunity and research”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412776"/>
            <a:ext cx="8432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Radiology is a cornerstone of diagnosis and treatment.</a:t>
            </a:r>
          </a:p>
          <a:p>
            <a:pPr lvl="0" algn="ctr"/>
            <a:r>
              <a:rPr lang="en-GB" sz="28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Radiologists are at the heart of patient care.</a:t>
            </a:r>
          </a:p>
        </p:txBody>
      </p:sp>
    </p:spTree>
    <p:extLst>
      <p:ext uri="{BB962C8B-B14F-4D97-AF65-F5344CB8AC3E}">
        <p14:creationId xmlns:p14="http://schemas.microsoft.com/office/powerpoint/2010/main" val="22411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4"/>
    </mc:Choice>
    <mc:Fallback xmlns="">
      <p:transition spd="slow" advTm="21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08204B-37BC-4704-8EDF-F34BC486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dgm id="{8B08204B-37BC-4704-8EDF-F34BC486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8B08204B-37BC-4704-8EDF-F34BC486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8B08204B-37BC-4704-8EDF-F34BC486B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graphicEl>
                                              <a:dgm id="{8B08204B-37BC-4704-8EDF-F34BC486B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D68BF4-BFAF-40BB-8665-9233E87AD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15D68BF4-BFAF-40BB-8665-9233E87AD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15D68BF4-BFAF-40BB-8665-9233E87AD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15D68BF4-BFAF-40BB-8665-9233E87AD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graphicEl>
                                              <a:dgm id="{15D68BF4-BFAF-40BB-8665-9233E87AD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B79FDC-3141-406D-AD9B-D1FF408B6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91B79FDC-3141-406D-AD9B-D1FF408B6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91B79FDC-3141-406D-AD9B-D1FF408B6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91B79FDC-3141-406D-AD9B-D1FF408B6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dgm id="{91B79FDC-3141-406D-AD9B-D1FF408B6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3BB8AE-31D9-4266-A72C-D18B436B2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943BB8AE-31D9-4266-A72C-D18B436B2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graphicEl>
                                              <a:dgm id="{943BB8AE-31D9-4266-A72C-D18B436B2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dgm id="{943BB8AE-31D9-4266-A72C-D18B436B2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943BB8AE-31D9-4266-A72C-D18B436B2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78865D-4083-47E3-A15D-1446F09DA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2278865D-4083-47E3-A15D-1446F09DA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graphicEl>
                                              <a:dgm id="{2278865D-4083-47E3-A15D-1446F09DA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graphicEl>
                                              <a:dgm id="{2278865D-4083-47E3-A15D-1446F09DA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2278865D-4083-47E3-A15D-1446F09DA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  <p:bldP spid="10" grpId="0"/>
      <p:bldP spid="11" grpId="0"/>
      <p:bldP spid="12" grpId="0"/>
      <p:bldP spid="13" grpId="0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solvers required</a:t>
            </a:r>
          </a:p>
        </p:txBody>
      </p:sp>
      <p:grpSp>
        <p:nvGrpSpPr>
          <p:cNvPr id="11" name="Diagram group"/>
          <p:cNvGrpSpPr/>
          <p:nvPr/>
        </p:nvGrpSpPr>
        <p:grpSpPr>
          <a:xfrm rot="834079">
            <a:off x="264303" y="1822772"/>
            <a:ext cx="3839827" cy="3500486"/>
            <a:chOff x="0" y="0"/>
            <a:chExt cx="3240360" cy="201622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3240360" cy="2016224"/>
              <a:chOff x="0" y="0"/>
              <a:chExt cx="3240360" cy="2016224"/>
            </a:xfrm>
          </p:grpSpPr>
          <p:sp>
            <p:nvSpPr>
              <p:cNvPr id="13" name="Round Single Corner Rectangle 12"/>
              <p:cNvSpPr/>
              <p:nvPr/>
            </p:nvSpPr>
            <p:spPr>
              <a:xfrm rot="16200000">
                <a:off x="612068" y="-612068"/>
                <a:ext cx="2016224" cy="3240360"/>
              </a:xfrm>
              <a:prstGeom prst="round1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Round Single Corner Rectangle 4"/>
              <p:cNvSpPr/>
              <p:nvPr/>
            </p:nvSpPr>
            <p:spPr>
              <a:xfrm rot="21600000">
                <a:off x="0" y="0"/>
                <a:ext cx="3240360" cy="151216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8920" tIns="248920" rIns="248920" bIns="248920" numCol="1" spcCol="1270" anchor="ctr" anchorCtr="0">
                <a:noAutofit/>
                <a:sp3d extrusionH="28000" prstMaterial="matte"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800" kern="1200" dirty="0"/>
              </a:p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5400" kern="1200" dirty="0"/>
                  <a:t>Diagnosis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4427984" y="1412776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There is an increasing dependence on imaging to diagnose.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en-GB" sz="2400" b="1" dirty="0">
              <a:solidFill>
                <a:srgbClr val="03477D"/>
              </a:solidFill>
              <a:ea typeface="Times New Roman" pitchFamily="18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Imaging is being used </a:t>
            </a:r>
            <a:r>
              <a:rPr lang="en-GB" sz="2400" b="1" i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earlier and  earlier</a:t>
            </a: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 in the diagnostic process.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2400" b="1" dirty="0">
              <a:solidFill>
                <a:srgbClr val="03477D"/>
              </a:solidFill>
              <a:ea typeface="Times New Roman" pitchFamily="18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Radiologists are key to early and accurate diagnosis.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2400" b="1" dirty="0">
              <a:solidFill>
                <a:srgbClr val="03477D"/>
              </a:solidFill>
              <a:ea typeface="Times New Roman" pitchFamily="18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Radiologists collaboratively solve clinical conundrums</a:t>
            </a:r>
          </a:p>
        </p:txBody>
      </p:sp>
    </p:spTree>
    <p:extLst>
      <p:ext uri="{BB962C8B-B14F-4D97-AF65-F5344CB8AC3E}">
        <p14:creationId xmlns:p14="http://schemas.microsoft.com/office/powerpoint/2010/main" val="24024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4"/>
    </mc:Choice>
    <mc:Fallback xmlns="">
      <p:transition spd="slow" advTm="13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Radiology as treatment</a:t>
            </a:r>
          </a:p>
        </p:txBody>
      </p:sp>
      <p:grpSp>
        <p:nvGrpSpPr>
          <p:cNvPr id="4" name="Diagram group"/>
          <p:cNvGrpSpPr/>
          <p:nvPr/>
        </p:nvGrpSpPr>
        <p:grpSpPr>
          <a:xfrm rot="1103664">
            <a:off x="411827" y="2115367"/>
            <a:ext cx="3131022" cy="3109912"/>
            <a:chOff x="3240360" y="0"/>
            <a:chExt cx="3240360" cy="201622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 4"/>
            <p:cNvGrpSpPr/>
            <p:nvPr/>
          </p:nvGrpSpPr>
          <p:grpSpPr>
            <a:xfrm>
              <a:off x="3240360" y="0"/>
              <a:ext cx="3240360" cy="2016224"/>
              <a:chOff x="3240360" y="0"/>
              <a:chExt cx="3240360" cy="2016224"/>
            </a:xfrm>
          </p:grpSpPr>
          <p:sp>
            <p:nvSpPr>
              <p:cNvPr id="6" name="Round Single Corner Rectangle 5"/>
              <p:cNvSpPr/>
              <p:nvPr/>
            </p:nvSpPr>
            <p:spPr>
              <a:xfrm>
                <a:off x="3240360" y="0"/>
                <a:ext cx="3240360" cy="2016224"/>
              </a:xfrm>
              <a:prstGeom prst="round1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2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Round Single Corner Rectangle 4"/>
              <p:cNvSpPr/>
              <p:nvPr/>
            </p:nvSpPr>
            <p:spPr>
              <a:xfrm>
                <a:off x="3240360" y="0"/>
                <a:ext cx="3240360" cy="151216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8920" tIns="248920" rIns="248920" bIns="248920" numCol="1" spcCol="1270" anchor="ctr" anchorCtr="0">
                <a:noAutofit/>
                <a:sp3d extrusionH="28000" prstMaterial="matte"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800" kern="1200" dirty="0"/>
              </a:p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4800" kern="1200" dirty="0"/>
                  <a:t>Treatment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584848" y="1405368"/>
            <a:ext cx="54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Radiology is at the heart of patient care.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Increasingly treatments are image-guided.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Patient contact is increasing all the time – for example through: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interventional radiology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ultrasound sessions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bone biopsies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3477D"/>
                </a:solidFill>
              </a:rPr>
              <a:t>image-guided targeted treatment for cancer</a:t>
            </a: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and more…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ea typeface="Times New Roman" pitchFamily="18" charset="0"/>
                <a:cs typeface="Arial" pitchFamily="34" charset="0"/>
              </a:rPr>
              <a:t>More than ever before radiologists are responsible for patient welfare.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GB" sz="2400" dirty="0">
              <a:solidFill>
                <a:srgbClr val="03477D"/>
              </a:solidFill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0"/>
    </mc:Choice>
    <mc:Fallback xmlns="">
      <p:transition spd="slow" advTm="14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Variety and flexibility</a:t>
            </a:r>
          </a:p>
        </p:txBody>
      </p:sp>
      <p:grpSp>
        <p:nvGrpSpPr>
          <p:cNvPr id="4" name="Diagram group"/>
          <p:cNvGrpSpPr/>
          <p:nvPr/>
        </p:nvGrpSpPr>
        <p:grpSpPr>
          <a:xfrm rot="1236820">
            <a:off x="188752" y="1957799"/>
            <a:ext cx="2985254" cy="3024825"/>
            <a:chOff x="0" y="2016224"/>
            <a:chExt cx="3240360" cy="201622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 4"/>
            <p:cNvGrpSpPr/>
            <p:nvPr/>
          </p:nvGrpSpPr>
          <p:grpSpPr>
            <a:xfrm>
              <a:off x="0" y="2016224"/>
              <a:ext cx="3240360" cy="2016224"/>
              <a:chOff x="0" y="2016224"/>
              <a:chExt cx="3240360" cy="2016224"/>
            </a:xfrm>
          </p:grpSpPr>
          <p:sp>
            <p:nvSpPr>
              <p:cNvPr id="6" name="Round Single Corner Rectangle 5"/>
              <p:cNvSpPr/>
              <p:nvPr/>
            </p:nvSpPr>
            <p:spPr>
              <a:xfrm rot="10800000">
                <a:off x="0" y="2016224"/>
                <a:ext cx="3240360" cy="2016224"/>
              </a:xfrm>
              <a:prstGeom prst="round1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7500176"/>
                  <a:satOff val="-11253"/>
                  <a:lumOff val="-1830"/>
                  <a:alphaOff val="0"/>
                </a:schemeClr>
              </a:fillRef>
              <a:effectRef idx="2">
                <a:schemeClr val="accent3">
                  <a:hueOff val="7500176"/>
                  <a:satOff val="-11253"/>
                  <a:lumOff val="-183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Round Single Corner Rectangle 4"/>
              <p:cNvSpPr/>
              <p:nvPr/>
            </p:nvSpPr>
            <p:spPr>
              <a:xfrm rot="21600000">
                <a:off x="0" y="2520279"/>
                <a:ext cx="3240360" cy="151216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8920" tIns="248920" rIns="248920" bIns="248920" numCol="1" spcCol="1270" anchor="ctr" anchorCtr="0">
                <a:noAutofit/>
                <a:sp3d extrusionH="28000" prstMaterial="matte"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5400" kern="1200" dirty="0"/>
                  <a:t>Multi-modality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915816" y="1412776"/>
            <a:ext cx="62281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3477D"/>
                </a:solidFill>
              </a:rPr>
              <a:t>Radiology encompasses an ever-increasing variety of techniques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3477D"/>
                </a:solidFill>
              </a:rPr>
              <a:t>X-rays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3477D"/>
                </a:solidFill>
              </a:rPr>
              <a:t>Fluoroscopy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3477D"/>
                </a:solidFill>
              </a:rPr>
              <a:t>Computed Tomography (CT)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3477D"/>
                </a:solidFill>
              </a:rPr>
              <a:t>Magnetic Resonance Imaging (MRI)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3477D"/>
                </a:solidFill>
              </a:rPr>
              <a:t>Radionuclide (nuclear) radiology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3477D"/>
                </a:solidFill>
              </a:rPr>
              <a:t>Ultrasound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800" b="1" i="1" dirty="0">
                <a:solidFill>
                  <a:srgbClr val="03477D"/>
                </a:solidFill>
              </a:rPr>
              <a:t>or a combination</a:t>
            </a:r>
            <a:r>
              <a:rPr lang="en-GB" sz="2800" b="1" dirty="0">
                <a:solidFill>
                  <a:srgbClr val="03477D"/>
                </a:solidFill>
              </a:rPr>
              <a:t>: PET-CT / PET-MRI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3477D"/>
                </a:solidFill>
              </a:rPr>
              <a:t>Molecular imaging</a:t>
            </a:r>
          </a:p>
        </p:txBody>
      </p:sp>
    </p:spTree>
    <p:extLst>
      <p:ext uri="{BB962C8B-B14F-4D97-AF65-F5344CB8AC3E}">
        <p14:creationId xmlns:p14="http://schemas.microsoft.com/office/powerpoint/2010/main" val="4808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62"/>
    </mc:Choice>
    <mc:Fallback xmlns="">
      <p:transition spd="slow" advTm="20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Always developing, always exciting</a:t>
            </a:r>
          </a:p>
        </p:txBody>
      </p:sp>
      <p:grpSp>
        <p:nvGrpSpPr>
          <p:cNvPr id="4" name="Diagram group"/>
          <p:cNvGrpSpPr/>
          <p:nvPr/>
        </p:nvGrpSpPr>
        <p:grpSpPr>
          <a:xfrm rot="599120">
            <a:off x="229763" y="1802223"/>
            <a:ext cx="3007116" cy="2609970"/>
            <a:chOff x="3240360" y="2016223"/>
            <a:chExt cx="3240360" cy="201622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 4"/>
            <p:cNvGrpSpPr/>
            <p:nvPr/>
          </p:nvGrpSpPr>
          <p:grpSpPr>
            <a:xfrm>
              <a:off x="3240360" y="2016223"/>
              <a:ext cx="3240360" cy="2016224"/>
              <a:chOff x="3240360" y="2016223"/>
              <a:chExt cx="3240360" cy="2016224"/>
            </a:xfrm>
          </p:grpSpPr>
          <p:sp>
            <p:nvSpPr>
              <p:cNvPr id="6" name="Round Single Corner Rectangle 5"/>
              <p:cNvSpPr/>
              <p:nvPr/>
            </p:nvSpPr>
            <p:spPr>
              <a:xfrm rot="5400000">
                <a:off x="3852428" y="1404155"/>
                <a:ext cx="2016224" cy="3240360"/>
              </a:xfrm>
              <a:prstGeom prst="round1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2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Round Single Corner Rectangle 4"/>
              <p:cNvSpPr/>
              <p:nvPr/>
            </p:nvSpPr>
            <p:spPr>
              <a:xfrm>
                <a:off x="3240360" y="2520279"/>
                <a:ext cx="3240360" cy="151216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8920" tIns="248920" rIns="248920" bIns="248920" numCol="1" spcCol="1270" anchor="ctr" anchorCtr="0">
                <a:noAutofit/>
                <a:sp3d extrusionH="28000" prstMaterial="matte"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4400" dirty="0"/>
                  <a:t>Rapidly advancing</a:t>
                </a:r>
                <a:endParaRPr lang="en-GB" sz="4400" kern="1200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327243" y="1412776"/>
            <a:ext cx="563724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3477D"/>
                </a:solidFill>
              </a:rPr>
              <a:t>Clinical Radiology is one of the most rapidly advancing and technical specialties in medicine.</a:t>
            </a:r>
          </a:p>
          <a:p>
            <a:endParaRPr lang="en-GB" sz="2400" b="1" dirty="0">
              <a:solidFill>
                <a:srgbClr val="03477D"/>
              </a:solidFill>
            </a:endParaRPr>
          </a:p>
          <a:p>
            <a:r>
              <a:rPr lang="en-GB" sz="2800" b="1" dirty="0">
                <a:solidFill>
                  <a:srgbClr val="03477D"/>
                </a:solidFill>
              </a:rPr>
              <a:t>New frontiers: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</a:rPr>
              <a:t>Molecular and functional imaging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</a:rPr>
              <a:t>Quantification and automated image analysis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</a:rPr>
              <a:t>New image-guided treatments</a:t>
            </a:r>
          </a:p>
          <a:p>
            <a:endParaRPr lang="en-GB" sz="2400" b="1" dirty="0">
              <a:solidFill>
                <a:srgbClr val="03477D"/>
              </a:solidFill>
            </a:endParaRPr>
          </a:p>
          <a:p>
            <a:r>
              <a:rPr lang="en-GB" sz="2800" b="1" dirty="0">
                <a:solidFill>
                  <a:srgbClr val="03477D"/>
                </a:solidFill>
              </a:rPr>
              <a:t>Advancing technology: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</a:rPr>
              <a:t>Lower radiation doses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</a:rPr>
              <a:t>Faster acquisition times</a:t>
            </a:r>
          </a:p>
        </p:txBody>
      </p:sp>
    </p:spTree>
    <p:extLst>
      <p:ext uri="{BB962C8B-B14F-4D97-AF65-F5344CB8AC3E}">
        <p14:creationId xmlns:p14="http://schemas.microsoft.com/office/powerpoint/2010/main" val="24541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7"/>
    </mc:Choice>
    <mc:Fallback xmlns="">
      <p:transition spd="slow" advTm="15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dvAuto="5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clinical radiology?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905" y="1278131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3477D"/>
                </a:solidFill>
                <a:cs typeface="Arial" panose="020B0604020202020204" pitchFamily="34" charset="0"/>
              </a:rPr>
              <a:t>Be a problem solver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200" b="1" dirty="0">
              <a:solidFill>
                <a:srgbClr val="03477D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cs typeface="Arial" pitchFamily="34" charset="0"/>
              </a:rPr>
              <a:t>Central to patient care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200" b="1" dirty="0">
              <a:solidFill>
                <a:srgbClr val="03477D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cs typeface="Arial" pitchFamily="34" charset="0"/>
              </a:rPr>
              <a:t>Rapidly advancing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400" b="1" dirty="0">
              <a:solidFill>
                <a:srgbClr val="03477D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cs typeface="Arial" pitchFamily="34" charset="0"/>
              </a:rPr>
              <a:t>New techniques constantly being developed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200" b="1" dirty="0">
              <a:solidFill>
                <a:srgbClr val="03477D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cs typeface="Arial" pitchFamily="34" charset="0"/>
              </a:rPr>
              <a:t>Increasing dependence on imaging by the whole hospital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200" b="1" dirty="0">
              <a:solidFill>
                <a:srgbClr val="03477D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cs typeface="Arial" pitchFamily="34" charset="0"/>
              </a:rPr>
              <a:t>Challenging and innovative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200" b="1" dirty="0">
              <a:solidFill>
                <a:srgbClr val="03477D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3477D"/>
                </a:solidFill>
                <a:cs typeface="Arial" pitchFamily="34" charset="0"/>
              </a:rPr>
              <a:t>General and specialist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b="1" dirty="0">
              <a:solidFill>
                <a:srgbClr val="03477D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3477D"/>
                </a:solidFill>
                <a:cs typeface="Arial" panose="020B0604020202020204" pitchFamily="34" charset="0"/>
              </a:rPr>
              <a:t>A good work life balance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91548" y="4869160"/>
            <a:ext cx="3898100" cy="1800200"/>
            <a:chOff x="4891548" y="4869160"/>
            <a:chExt cx="3898100" cy="1800200"/>
          </a:xfrm>
        </p:grpSpPr>
        <p:sp>
          <p:nvSpPr>
            <p:cNvPr id="4" name="Rounded Rectangle 3"/>
            <p:cNvSpPr/>
            <p:nvPr/>
          </p:nvSpPr>
          <p:spPr>
            <a:xfrm>
              <a:off x="4891548" y="4869160"/>
              <a:ext cx="3898100" cy="18002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4915930" y="4941168"/>
              <a:ext cx="3744416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ea typeface="Times New Roman" pitchFamily="18" charset="0"/>
                  <a:cs typeface="Arial" panose="020B0604020202020204" pitchFamily="34" charset="0"/>
                </a:rPr>
                <a:t>Common misconception:  Radiologists spend all day, every day in a darkened room looking at a screen!</a:t>
              </a:r>
              <a:endParaRPr kumimoji="0" lang="en-GB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 DON’T!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3477D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44" y="1700808"/>
            <a:ext cx="4090004" cy="27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95"/>
    </mc:Choice>
    <mc:Fallback xmlns="">
      <p:transition spd="slow" advTm="18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this sound like you?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20383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17821"/>
              </p:ext>
            </p:extLst>
          </p:nvPr>
        </p:nvGraphicFramePr>
        <p:xfrm>
          <a:off x="2411760" y="1405245"/>
          <a:ext cx="6480720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</a:rPr>
                        <a:t>Enjoy a puzzle?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  <a:sym typeface="Wingdings"/>
                        </a:rPr>
                        <a:t></a:t>
                      </a:r>
                      <a:endParaRPr lang="en-GB" sz="2400" b="1" dirty="0">
                        <a:solidFill>
                          <a:srgbClr val="0347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</a:rPr>
                        <a:t>Natural problem solver?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  <a:sym typeface="Wingdings"/>
                        </a:rPr>
                        <a:t></a:t>
                      </a:r>
                      <a:endParaRPr lang="en-GB" sz="2400" b="1" dirty="0">
                        <a:solidFill>
                          <a:srgbClr val="0347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3477D"/>
                          </a:solidFill>
                        </a:rPr>
                        <a:t>Keen eye for detail?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  <a:sym typeface="Wingdings"/>
                        </a:rPr>
                        <a:t></a:t>
                      </a:r>
                      <a:endParaRPr lang="en-GB" sz="2400" b="1" dirty="0">
                        <a:solidFill>
                          <a:srgbClr val="0347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</a:rPr>
                        <a:t>Want to be challenged?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  <a:sym typeface="Wingdings"/>
                        </a:rPr>
                        <a:t></a:t>
                      </a:r>
                      <a:endParaRPr lang="en-GB" sz="2400" b="1" dirty="0">
                        <a:solidFill>
                          <a:srgbClr val="0347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</a:rPr>
                        <a:t>Good communicator?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  <a:sym typeface="Wingdings"/>
                        </a:rPr>
                        <a:t></a:t>
                      </a:r>
                      <a:endParaRPr lang="en-GB" sz="2400" b="1" dirty="0">
                        <a:solidFill>
                          <a:srgbClr val="0347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</a:rPr>
                        <a:t>Want to be the hospital’s “go-to person”?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  <a:sym typeface="Wingdings"/>
                        </a:rPr>
                        <a:t></a:t>
                      </a:r>
                      <a:endParaRPr lang="en-GB" sz="2400" b="1" dirty="0">
                        <a:solidFill>
                          <a:srgbClr val="0347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</a:rPr>
                        <a:t>Enjoy being part of a team?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  <a:sym typeface="Wingdings"/>
                        </a:rPr>
                        <a:t></a:t>
                      </a:r>
                      <a:endParaRPr lang="en-GB" sz="2400" b="1" dirty="0">
                        <a:solidFill>
                          <a:srgbClr val="0347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04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3477D"/>
                          </a:solidFill>
                        </a:rPr>
                        <a:t>Have a good</a:t>
                      </a:r>
                      <a:r>
                        <a:rPr lang="en-GB" sz="2400" b="1" baseline="0" dirty="0">
                          <a:solidFill>
                            <a:srgbClr val="03477D"/>
                          </a:solidFill>
                        </a:rPr>
                        <a:t> </a:t>
                      </a:r>
                      <a:r>
                        <a:rPr lang="en-GB" sz="2400" b="1" dirty="0">
                          <a:solidFill>
                            <a:srgbClr val="03477D"/>
                          </a:solidFill>
                        </a:rPr>
                        <a:t>understanding of patient priorities and care?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3477D"/>
                          </a:solidFill>
                          <a:sym typeface="Wingdings"/>
                        </a:rPr>
                        <a:t></a:t>
                      </a:r>
                      <a:endParaRPr lang="en-GB" sz="2400" b="1" dirty="0">
                        <a:solidFill>
                          <a:srgbClr val="0347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672" y="2996953"/>
            <a:ext cx="20383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9" y="4653137"/>
            <a:ext cx="20383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04803" y="5589240"/>
            <a:ext cx="6866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3477D"/>
                </a:solidFill>
              </a:rPr>
              <a:t>IF THIS SOUNDS LIKE YOU, </a:t>
            </a:r>
          </a:p>
          <a:p>
            <a:pPr algn="ctr"/>
            <a:r>
              <a:rPr lang="en-GB" sz="3200" b="1" dirty="0">
                <a:solidFill>
                  <a:srgbClr val="03477D"/>
                </a:solidFill>
              </a:rPr>
              <a:t>BE A RADIOLOGIST!</a:t>
            </a:r>
          </a:p>
        </p:txBody>
      </p:sp>
    </p:spTree>
    <p:extLst>
      <p:ext uri="{BB962C8B-B14F-4D97-AF65-F5344CB8AC3E}">
        <p14:creationId xmlns:p14="http://schemas.microsoft.com/office/powerpoint/2010/main" val="20002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7"/>
    </mc:Choice>
    <mc:Fallback xmlns="">
      <p:transition spd="slow" advTm="16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training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008" y="1788944"/>
            <a:ext cx="543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3477D"/>
                </a:solidFill>
              </a:rPr>
              <a:t>Clinical Radiology Training Pathway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219608" cy="294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5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1"/>
    </mc:Choice>
    <mc:Fallback xmlns="">
      <p:transition spd="slow" advTm="11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CR_PRES_C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RCR_PRES_CR</Template>
  <TotalTime>2536</TotalTime>
  <Words>952</Words>
  <Application>Microsoft Office PowerPoint</Application>
  <PresentationFormat>On-screen Show (4:3)</PresentationFormat>
  <Paragraphs>197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RCR_PRES_CR</vt:lpstr>
      <vt:lpstr>Office Theme</vt:lpstr>
      <vt:lpstr>Clinical Radiology</vt:lpstr>
      <vt:lpstr>What is clinical radiology?</vt:lpstr>
      <vt:lpstr>Problem solvers required</vt:lpstr>
      <vt:lpstr>Radiology as treatment</vt:lpstr>
      <vt:lpstr>Variety and flexibility</vt:lpstr>
      <vt:lpstr>Always developing, always exciting</vt:lpstr>
      <vt:lpstr>Why clinical radiology?</vt:lpstr>
      <vt:lpstr>Does this sound like you?</vt:lpstr>
      <vt:lpstr>Structure of training</vt:lpstr>
      <vt:lpstr>Do you want to specialise?</vt:lpstr>
      <vt:lpstr>Interventional Radiology (IR)</vt:lpstr>
      <vt:lpstr>What do clinical radiologists have  to say about their specialty?</vt:lpstr>
      <vt:lpstr>What do clinical radiologists have  to say about their specialty?</vt:lpstr>
      <vt:lpstr>Training in XXXX Region</vt:lpstr>
      <vt:lpstr>Interested? What to do next</vt:lpstr>
      <vt:lpstr>Interested? What to do next</vt:lpstr>
      <vt:lpstr>Interested?</vt:lpstr>
      <vt:lpstr>Want to know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Radiology</dc:title>
  <dc:creator>Robert Beer</dc:creator>
  <cp:lastModifiedBy>Katherine Bailey</cp:lastModifiedBy>
  <cp:revision>142</cp:revision>
  <cp:lastPrinted>2016-08-16T13:22:32Z</cp:lastPrinted>
  <dcterms:created xsi:type="dcterms:W3CDTF">2016-08-15T10:12:53Z</dcterms:created>
  <dcterms:modified xsi:type="dcterms:W3CDTF">2023-11-14T22:32:07Z</dcterms:modified>
</cp:coreProperties>
</file>