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0" r:id="rId4"/>
    <p:sldId id="268" r:id="rId5"/>
    <p:sldId id="263" r:id="rId6"/>
    <p:sldId id="264" r:id="rId7"/>
    <p:sldId id="265" r:id="rId8"/>
    <p:sldId id="266" r:id="rId9"/>
    <p:sldId id="267" r:id="rId10"/>
    <p:sldId id="275" r:id="rId11"/>
    <p:sldId id="269" r:id="rId12"/>
    <p:sldId id="271" r:id="rId13"/>
    <p:sldId id="270" r:id="rId14"/>
    <p:sldId id="272" r:id="rId15"/>
    <p:sldId id="273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77D"/>
    <a:srgbClr val="27C39E"/>
    <a:srgbClr val="35B5AF"/>
    <a:srgbClr val="26987D"/>
    <a:srgbClr val="00BDBB"/>
    <a:srgbClr val="1DCD92"/>
    <a:srgbClr val="596DAD"/>
    <a:srgbClr val="50AEC8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7" autoAdjust="0"/>
  </p:normalViewPr>
  <p:slideViewPr>
    <p:cSldViewPr>
      <p:cViewPr varScale="1">
        <p:scale>
          <a:sx n="73" d="100"/>
          <a:sy n="73" d="100"/>
        </p:scale>
        <p:origin x="2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26DD4-AC16-4595-B786-FB0BFC4A9D29}" type="doc">
      <dgm:prSet loTypeId="urn:microsoft.com/office/officeart/2011/layout/HexagonRadial" loCatId="officeonlin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A788FF-45B3-400F-A5DC-8DC11E9616C5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Clinical Oncology</a:t>
          </a:r>
        </a:p>
      </dgm:t>
    </dgm:pt>
    <dgm:pt modelId="{4CDE6062-785E-404B-B621-35D08005C33C}" type="parTrans" cxnId="{45983D99-D9DE-4EF2-9B8E-A9AD3D70D0BE}">
      <dgm:prSet/>
      <dgm:spPr/>
      <dgm:t>
        <a:bodyPr/>
        <a:lstStyle/>
        <a:p>
          <a:endParaRPr lang="en-GB"/>
        </a:p>
      </dgm:t>
    </dgm:pt>
    <dgm:pt modelId="{277DC4DC-B711-4EF6-B07D-C5BE41D8D290}" type="sibTrans" cxnId="{45983D99-D9DE-4EF2-9B8E-A9AD3D70D0BE}">
      <dgm:prSet/>
      <dgm:spPr/>
      <dgm:t>
        <a:bodyPr/>
        <a:lstStyle/>
        <a:p>
          <a:endParaRPr lang="en-GB"/>
        </a:p>
      </dgm:t>
    </dgm:pt>
    <dgm:pt modelId="{56124E48-C241-4B61-A37A-8C355A0B120E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Radiotherapy</a:t>
          </a:r>
        </a:p>
      </dgm:t>
    </dgm:pt>
    <dgm:pt modelId="{12C02407-D5A0-4D5A-A992-5E3317C911B7}" type="parTrans" cxnId="{73007093-3376-4648-B084-D70A73D7A1BF}">
      <dgm:prSet/>
      <dgm:spPr/>
      <dgm:t>
        <a:bodyPr/>
        <a:lstStyle/>
        <a:p>
          <a:endParaRPr lang="en-GB"/>
        </a:p>
      </dgm:t>
    </dgm:pt>
    <dgm:pt modelId="{74D791B4-7A42-4EA8-9539-728CA9BE0182}" type="sibTrans" cxnId="{73007093-3376-4648-B084-D70A73D7A1BF}">
      <dgm:prSet/>
      <dgm:spPr/>
      <dgm:t>
        <a:bodyPr/>
        <a:lstStyle/>
        <a:p>
          <a:endParaRPr lang="en-GB"/>
        </a:p>
      </dgm:t>
    </dgm:pt>
    <dgm:pt modelId="{5702977E-8910-458A-B62C-AFD03709BDF8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Holistic Care</a:t>
          </a:r>
        </a:p>
      </dgm:t>
    </dgm:pt>
    <dgm:pt modelId="{303B3905-37CC-45D1-9AD7-8641B7DD7CCB}" type="parTrans" cxnId="{97B40B87-4DAC-487B-ADEF-5E6C136387A9}">
      <dgm:prSet/>
      <dgm:spPr/>
      <dgm:t>
        <a:bodyPr/>
        <a:lstStyle/>
        <a:p>
          <a:endParaRPr lang="en-GB"/>
        </a:p>
      </dgm:t>
    </dgm:pt>
    <dgm:pt modelId="{D66B0363-E66B-4BB3-8C1A-F92D628B1734}" type="sibTrans" cxnId="{97B40B87-4DAC-487B-ADEF-5E6C136387A9}">
      <dgm:prSet/>
      <dgm:spPr/>
      <dgm:t>
        <a:bodyPr/>
        <a:lstStyle/>
        <a:p>
          <a:endParaRPr lang="en-GB"/>
        </a:p>
      </dgm:t>
    </dgm:pt>
    <dgm:pt modelId="{056E0FA1-3890-4D17-A609-3D23C3250ECC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Research</a:t>
          </a:r>
        </a:p>
      </dgm:t>
    </dgm:pt>
    <dgm:pt modelId="{32761434-1555-44C2-A13D-2D1460AA4A9B}" type="parTrans" cxnId="{0FE27DA4-92BC-4C1D-A2CE-A6212D9AE2A9}">
      <dgm:prSet/>
      <dgm:spPr/>
      <dgm:t>
        <a:bodyPr/>
        <a:lstStyle/>
        <a:p>
          <a:endParaRPr lang="en-GB"/>
        </a:p>
      </dgm:t>
    </dgm:pt>
    <dgm:pt modelId="{2EEEF71D-BB56-4D2F-9DA1-B81E37DAACD4}" type="sibTrans" cxnId="{0FE27DA4-92BC-4C1D-A2CE-A6212D9AE2A9}">
      <dgm:prSet/>
      <dgm:spPr/>
      <dgm:t>
        <a:bodyPr/>
        <a:lstStyle/>
        <a:p>
          <a:endParaRPr lang="en-GB"/>
        </a:p>
      </dgm:t>
    </dgm:pt>
    <dgm:pt modelId="{03F4E7F0-A304-4890-AB85-7C47BB799B6A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Systemic therapy</a:t>
          </a:r>
        </a:p>
      </dgm:t>
    </dgm:pt>
    <dgm:pt modelId="{0F49B575-651D-4C42-B1AE-8A4D67AFC063}" type="parTrans" cxnId="{0195E7AC-898B-47CC-BAD0-21695EC3A472}">
      <dgm:prSet/>
      <dgm:spPr/>
      <dgm:t>
        <a:bodyPr/>
        <a:lstStyle/>
        <a:p>
          <a:endParaRPr lang="en-GB"/>
        </a:p>
      </dgm:t>
    </dgm:pt>
    <dgm:pt modelId="{B1E5DFD2-859B-4715-9334-61C318F9C746}" type="sibTrans" cxnId="{0195E7AC-898B-47CC-BAD0-21695EC3A472}">
      <dgm:prSet/>
      <dgm:spPr/>
      <dgm:t>
        <a:bodyPr/>
        <a:lstStyle/>
        <a:p>
          <a:endParaRPr lang="en-GB"/>
        </a:p>
      </dgm:t>
    </dgm:pt>
    <dgm:pt modelId="{4F139F21-115F-4266-A59C-BEE97B920906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Patient-centred</a:t>
          </a:r>
        </a:p>
      </dgm:t>
    </dgm:pt>
    <dgm:pt modelId="{8BB2BB13-1BB2-4AA4-975A-A205F061D392}" type="parTrans" cxnId="{1271AAB2-45D8-4393-AF2B-52E1DABA8432}">
      <dgm:prSet/>
      <dgm:spPr/>
      <dgm:t>
        <a:bodyPr/>
        <a:lstStyle/>
        <a:p>
          <a:endParaRPr lang="en-GB"/>
        </a:p>
      </dgm:t>
    </dgm:pt>
    <dgm:pt modelId="{F03B318C-1E31-499E-B1FD-13E3C37C75DA}" type="sibTrans" cxnId="{1271AAB2-45D8-4393-AF2B-52E1DABA8432}">
      <dgm:prSet/>
      <dgm:spPr/>
      <dgm:t>
        <a:bodyPr/>
        <a:lstStyle/>
        <a:p>
          <a:endParaRPr lang="en-GB"/>
        </a:p>
      </dgm:t>
    </dgm:pt>
    <dgm:pt modelId="{64DDD36B-90DB-4E5A-9991-5B66F7C497FE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Team-work</a:t>
          </a:r>
        </a:p>
      </dgm:t>
    </dgm:pt>
    <dgm:pt modelId="{DD1DAF1E-911C-4347-A7C5-CCAA876C2807}" type="parTrans" cxnId="{411C05ED-CF6C-4FE1-AF2F-B89D8078ED89}">
      <dgm:prSet/>
      <dgm:spPr/>
      <dgm:t>
        <a:bodyPr/>
        <a:lstStyle/>
        <a:p>
          <a:endParaRPr lang="en-GB"/>
        </a:p>
      </dgm:t>
    </dgm:pt>
    <dgm:pt modelId="{A93F3AE9-CEB9-45E3-B0A4-11C85AD5FD82}" type="sibTrans" cxnId="{411C05ED-CF6C-4FE1-AF2F-B89D8078ED89}">
      <dgm:prSet/>
      <dgm:spPr/>
      <dgm:t>
        <a:bodyPr/>
        <a:lstStyle/>
        <a:p>
          <a:endParaRPr lang="en-GB"/>
        </a:p>
      </dgm:t>
    </dgm:pt>
    <dgm:pt modelId="{96B45E0E-B422-463A-AFAD-B6C19B860CBC}" type="pres">
      <dgm:prSet presAssocID="{A6926DD4-AC16-4595-B786-FB0BFC4A9D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96AD06C-C27C-40D3-A981-7BC285632FF0}" type="pres">
      <dgm:prSet presAssocID="{D8A788FF-45B3-400F-A5DC-8DC11E9616C5}" presName="Parent" presStyleLbl="node0" presStyleIdx="0" presStyleCnt="1" custLinFactNeighborX="5842" custLinFactNeighborY="-3347">
        <dgm:presLayoutVars>
          <dgm:chMax val="6"/>
          <dgm:chPref val="6"/>
        </dgm:presLayoutVars>
      </dgm:prSet>
      <dgm:spPr/>
    </dgm:pt>
    <dgm:pt modelId="{668DB6E3-E5DE-433E-BDDE-BB125D997221}" type="pres">
      <dgm:prSet presAssocID="{56124E48-C241-4B61-A37A-8C355A0B120E}" presName="Accent1" presStyleCnt="0"/>
      <dgm:spPr/>
    </dgm:pt>
    <dgm:pt modelId="{B622DD02-4B39-48AC-8443-A4DF520A05DE}" type="pres">
      <dgm:prSet presAssocID="{56124E48-C241-4B61-A37A-8C355A0B120E}" presName="Accent" presStyleLbl="bgShp" presStyleIdx="0" presStyleCnt="6"/>
      <dgm:spPr/>
    </dgm:pt>
    <dgm:pt modelId="{7253B328-7443-4107-B3CD-CB994BEDBEE7}" type="pres">
      <dgm:prSet presAssocID="{56124E48-C241-4B61-A37A-8C355A0B120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3164801-5672-47D1-84B5-EC9E490C488C}" type="pres">
      <dgm:prSet presAssocID="{5702977E-8910-458A-B62C-AFD03709BDF8}" presName="Accent2" presStyleCnt="0"/>
      <dgm:spPr/>
    </dgm:pt>
    <dgm:pt modelId="{7C97CC15-D7B8-4847-A88A-7C75EDE78A1D}" type="pres">
      <dgm:prSet presAssocID="{5702977E-8910-458A-B62C-AFD03709BDF8}" presName="Accent" presStyleLbl="bgShp" presStyleIdx="1" presStyleCnt="6"/>
      <dgm:spPr/>
    </dgm:pt>
    <dgm:pt modelId="{25B4B79F-D175-43DE-9EAE-1B38F9F99AEC}" type="pres">
      <dgm:prSet presAssocID="{5702977E-8910-458A-B62C-AFD03709BDF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0BCFACC-88FC-4856-955E-7FADF173C18C}" type="pres">
      <dgm:prSet presAssocID="{056E0FA1-3890-4D17-A609-3D23C3250ECC}" presName="Accent3" presStyleCnt="0"/>
      <dgm:spPr/>
    </dgm:pt>
    <dgm:pt modelId="{B6CA7DEE-6764-4D3A-A0D1-165E732E8D9F}" type="pres">
      <dgm:prSet presAssocID="{056E0FA1-3890-4D17-A609-3D23C3250ECC}" presName="Accent" presStyleLbl="bgShp" presStyleIdx="2" presStyleCnt="6"/>
      <dgm:spPr/>
    </dgm:pt>
    <dgm:pt modelId="{DD4C8BEE-AE6F-41EB-8C30-3C9DB7C499F5}" type="pres">
      <dgm:prSet presAssocID="{056E0FA1-3890-4D17-A609-3D23C3250EC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D5D1039-8E8C-4469-8C09-07717E698FEA}" type="pres">
      <dgm:prSet presAssocID="{03F4E7F0-A304-4890-AB85-7C47BB799B6A}" presName="Accent4" presStyleCnt="0"/>
      <dgm:spPr/>
    </dgm:pt>
    <dgm:pt modelId="{373D1A1B-154C-4BB2-AF44-752708A27921}" type="pres">
      <dgm:prSet presAssocID="{03F4E7F0-A304-4890-AB85-7C47BB799B6A}" presName="Accent" presStyleLbl="bgShp" presStyleIdx="3" presStyleCnt="6"/>
      <dgm:spPr/>
    </dgm:pt>
    <dgm:pt modelId="{29DD43F7-F452-475A-BBB6-408E2F5FA3F0}" type="pres">
      <dgm:prSet presAssocID="{03F4E7F0-A304-4890-AB85-7C47BB799B6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1E3C5E3-A172-470D-9784-D75C0E2383B7}" type="pres">
      <dgm:prSet presAssocID="{4F139F21-115F-4266-A59C-BEE97B920906}" presName="Accent5" presStyleCnt="0"/>
      <dgm:spPr/>
    </dgm:pt>
    <dgm:pt modelId="{8187FC04-186E-4E5A-B048-4CB126969F5F}" type="pres">
      <dgm:prSet presAssocID="{4F139F21-115F-4266-A59C-BEE97B920906}" presName="Accent" presStyleLbl="bgShp" presStyleIdx="4" presStyleCnt="6"/>
      <dgm:spPr/>
    </dgm:pt>
    <dgm:pt modelId="{7E10064B-5A7B-4C14-8588-EDA2D5EED690}" type="pres">
      <dgm:prSet presAssocID="{4F139F21-115F-4266-A59C-BEE97B92090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40FBCF4-4484-4703-AE15-DBD050078500}" type="pres">
      <dgm:prSet presAssocID="{64DDD36B-90DB-4E5A-9991-5B66F7C497FE}" presName="Accent6" presStyleCnt="0"/>
      <dgm:spPr/>
    </dgm:pt>
    <dgm:pt modelId="{09B47769-94B2-40DB-8FCB-6484DB430950}" type="pres">
      <dgm:prSet presAssocID="{64DDD36B-90DB-4E5A-9991-5B66F7C497FE}" presName="Accent" presStyleLbl="bgShp" presStyleIdx="5" presStyleCnt="6"/>
      <dgm:spPr/>
    </dgm:pt>
    <dgm:pt modelId="{67ADFC6B-D178-4648-9526-FD9526983A2A}" type="pres">
      <dgm:prSet presAssocID="{64DDD36B-90DB-4E5A-9991-5B66F7C497FE}" presName="Child6" presStyleLbl="node1" presStyleIdx="5" presStyleCnt="6" custLinFactNeighborX="2951" custLinFactNeighborY="-1511">
        <dgm:presLayoutVars>
          <dgm:chMax val="0"/>
          <dgm:chPref val="0"/>
          <dgm:bulletEnabled val="1"/>
        </dgm:presLayoutVars>
      </dgm:prSet>
      <dgm:spPr/>
    </dgm:pt>
  </dgm:ptLst>
  <dgm:cxnLst>
    <dgm:cxn modelId="{1A1AF708-B18A-4AE4-B1F3-037AD159BB18}" type="presOf" srcId="{D8A788FF-45B3-400F-A5DC-8DC11E9616C5}" destId="{996AD06C-C27C-40D3-A981-7BC285632FF0}" srcOrd="0" destOrd="0" presId="urn:microsoft.com/office/officeart/2011/layout/HexagonRadial"/>
    <dgm:cxn modelId="{171C5B44-7E56-4184-AB7E-9DF9916930A5}" type="presOf" srcId="{A6926DD4-AC16-4595-B786-FB0BFC4A9D29}" destId="{96B45E0E-B422-463A-AFAD-B6C19B860CBC}" srcOrd="0" destOrd="0" presId="urn:microsoft.com/office/officeart/2011/layout/HexagonRadial"/>
    <dgm:cxn modelId="{726EC859-9B73-412F-854E-28E1545FF55F}" type="presOf" srcId="{56124E48-C241-4B61-A37A-8C355A0B120E}" destId="{7253B328-7443-4107-B3CD-CB994BEDBEE7}" srcOrd="0" destOrd="0" presId="urn:microsoft.com/office/officeart/2011/layout/HexagonRadial"/>
    <dgm:cxn modelId="{BA447483-3A69-4EA7-BC54-BA130A30F5E8}" type="presOf" srcId="{056E0FA1-3890-4D17-A609-3D23C3250ECC}" destId="{DD4C8BEE-AE6F-41EB-8C30-3C9DB7C499F5}" srcOrd="0" destOrd="0" presId="urn:microsoft.com/office/officeart/2011/layout/HexagonRadial"/>
    <dgm:cxn modelId="{97B40B87-4DAC-487B-ADEF-5E6C136387A9}" srcId="{D8A788FF-45B3-400F-A5DC-8DC11E9616C5}" destId="{5702977E-8910-458A-B62C-AFD03709BDF8}" srcOrd="1" destOrd="0" parTransId="{303B3905-37CC-45D1-9AD7-8641B7DD7CCB}" sibTransId="{D66B0363-E66B-4BB3-8C1A-F92D628B1734}"/>
    <dgm:cxn modelId="{73007093-3376-4648-B084-D70A73D7A1BF}" srcId="{D8A788FF-45B3-400F-A5DC-8DC11E9616C5}" destId="{56124E48-C241-4B61-A37A-8C355A0B120E}" srcOrd="0" destOrd="0" parTransId="{12C02407-D5A0-4D5A-A992-5E3317C911B7}" sibTransId="{74D791B4-7A42-4EA8-9539-728CA9BE0182}"/>
    <dgm:cxn modelId="{496A2799-89A6-4092-97CC-1619B8E41FF9}" type="presOf" srcId="{5702977E-8910-458A-B62C-AFD03709BDF8}" destId="{25B4B79F-D175-43DE-9EAE-1B38F9F99AEC}" srcOrd="0" destOrd="0" presId="urn:microsoft.com/office/officeart/2011/layout/HexagonRadial"/>
    <dgm:cxn modelId="{45983D99-D9DE-4EF2-9B8E-A9AD3D70D0BE}" srcId="{A6926DD4-AC16-4595-B786-FB0BFC4A9D29}" destId="{D8A788FF-45B3-400F-A5DC-8DC11E9616C5}" srcOrd="0" destOrd="0" parTransId="{4CDE6062-785E-404B-B621-35D08005C33C}" sibTransId="{277DC4DC-B711-4EF6-B07D-C5BE41D8D290}"/>
    <dgm:cxn modelId="{B97C26A4-6BAD-4ABC-BC85-DDD51455186F}" type="presOf" srcId="{4F139F21-115F-4266-A59C-BEE97B920906}" destId="{7E10064B-5A7B-4C14-8588-EDA2D5EED690}" srcOrd="0" destOrd="0" presId="urn:microsoft.com/office/officeart/2011/layout/HexagonRadial"/>
    <dgm:cxn modelId="{0FE27DA4-92BC-4C1D-A2CE-A6212D9AE2A9}" srcId="{D8A788FF-45B3-400F-A5DC-8DC11E9616C5}" destId="{056E0FA1-3890-4D17-A609-3D23C3250ECC}" srcOrd="2" destOrd="0" parTransId="{32761434-1555-44C2-A13D-2D1460AA4A9B}" sibTransId="{2EEEF71D-BB56-4D2F-9DA1-B81E37DAACD4}"/>
    <dgm:cxn modelId="{0195E7AC-898B-47CC-BAD0-21695EC3A472}" srcId="{D8A788FF-45B3-400F-A5DC-8DC11E9616C5}" destId="{03F4E7F0-A304-4890-AB85-7C47BB799B6A}" srcOrd="3" destOrd="0" parTransId="{0F49B575-651D-4C42-B1AE-8A4D67AFC063}" sibTransId="{B1E5DFD2-859B-4715-9334-61C318F9C746}"/>
    <dgm:cxn modelId="{1271AAB2-45D8-4393-AF2B-52E1DABA8432}" srcId="{D8A788FF-45B3-400F-A5DC-8DC11E9616C5}" destId="{4F139F21-115F-4266-A59C-BEE97B920906}" srcOrd="4" destOrd="0" parTransId="{8BB2BB13-1BB2-4AA4-975A-A205F061D392}" sibTransId="{F03B318C-1E31-499E-B1FD-13E3C37C75DA}"/>
    <dgm:cxn modelId="{8EFD22D0-D08B-43A7-8CC1-7381FCAE7D07}" type="presOf" srcId="{64DDD36B-90DB-4E5A-9991-5B66F7C497FE}" destId="{67ADFC6B-D178-4648-9526-FD9526983A2A}" srcOrd="0" destOrd="0" presId="urn:microsoft.com/office/officeart/2011/layout/HexagonRadial"/>
    <dgm:cxn modelId="{20A448EB-8371-4A39-9140-5D980AB5F578}" type="presOf" srcId="{03F4E7F0-A304-4890-AB85-7C47BB799B6A}" destId="{29DD43F7-F452-475A-BBB6-408E2F5FA3F0}" srcOrd="0" destOrd="0" presId="urn:microsoft.com/office/officeart/2011/layout/HexagonRadial"/>
    <dgm:cxn modelId="{411C05ED-CF6C-4FE1-AF2F-B89D8078ED89}" srcId="{D8A788FF-45B3-400F-A5DC-8DC11E9616C5}" destId="{64DDD36B-90DB-4E5A-9991-5B66F7C497FE}" srcOrd="5" destOrd="0" parTransId="{DD1DAF1E-911C-4347-A7C5-CCAA876C2807}" sibTransId="{A93F3AE9-CEB9-45E3-B0A4-11C85AD5FD82}"/>
    <dgm:cxn modelId="{1F372359-DACF-4526-BBEB-B16435893BC1}" type="presParOf" srcId="{96B45E0E-B422-463A-AFAD-B6C19B860CBC}" destId="{996AD06C-C27C-40D3-A981-7BC285632FF0}" srcOrd="0" destOrd="0" presId="urn:microsoft.com/office/officeart/2011/layout/HexagonRadial"/>
    <dgm:cxn modelId="{24CA6957-B765-4EF7-A852-365888246EE6}" type="presParOf" srcId="{96B45E0E-B422-463A-AFAD-B6C19B860CBC}" destId="{668DB6E3-E5DE-433E-BDDE-BB125D997221}" srcOrd="1" destOrd="0" presId="urn:microsoft.com/office/officeart/2011/layout/HexagonRadial"/>
    <dgm:cxn modelId="{BC571178-CE0A-4CF5-82CF-86381E723036}" type="presParOf" srcId="{668DB6E3-E5DE-433E-BDDE-BB125D997221}" destId="{B622DD02-4B39-48AC-8443-A4DF520A05DE}" srcOrd="0" destOrd="0" presId="urn:microsoft.com/office/officeart/2011/layout/HexagonRadial"/>
    <dgm:cxn modelId="{37F7D5DF-0B8D-4C44-A342-AF85E5AB32D4}" type="presParOf" srcId="{96B45E0E-B422-463A-AFAD-B6C19B860CBC}" destId="{7253B328-7443-4107-B3CD-CB994BEDBEE7}" srcOrd="2" destOrd="0" presId="urn:microsoft.com/office/officeart/2011/layout/HexagonRadial"/>
    <dgm:cxn modelId="{047E6A4E-37E9-4740-89ED-79DA225338BA}" type="presParOf" srcId="{96B45E0E-B422-463A-AFAD-B6C19B860CBC}" destId="{13164801-5672-47D1-84B5-EC9E490C488C}" srcOrd="3" destOrd="0" presId="urn:microsoft.com/office/officeart/2011/layout/HexagonRadial"/>
    <dgm:cxn modelId="{45F7844F-0046-4313-A142-878ECA46F0B8}" type="presParOf" srcId="{13164801-5672-47D1-84B5-EC9E490C488C}" destId="{7C97CC15-D7B8-4847-A88A-7C75EDE78A1D}" srcOrd="0" destOrd="0" presId="urn:microsoft.com/office/officeart/2011/layout/HexagonRadial"/>
    <dgm:cxn modelId="{BCF9B956-BAE9-4488-8438-815AC3E426D5}" type="presParOf" srcId="{96B45E0E-B422-463A-AFAD-B6C19B860CBC}" destId="{25B4B79F-D175-43DE-9EAE-1B38F9F99AEC}" srcOrd="4" destOrd="0" presId="urn:microsoft.com/office/officeart/2011/layout/HexagonRadial"/>
    <dgm:cxn modelId="{DFD3EEEB-7ABC-470B-AC54-6FB38FE3734F}" type="presParOf" srcId="{96B45E0E-B422-463A-AFAD-B6C19B860CBC}" destId="{90BCFACC-88FC-4856-955E-7FADF173C18C}" srcOrd="5" destOrd="0" presId="urn:microsoft.com/office/officeart/2011/layout/HexagonRadial"/>
    <dgm:cxn modelId="{1EA8142E-6495-4870-B6FE-61A4905CFD1A}" type="presParOf" srcId="{90BCFACC-88FC-4856-955E-7FADF173C18C}" destId="{B6CA7DEE-6764-4D3A-A0D1-165E732E8D9F}" srcOrd="0" destOrd="0" presId="urn:microsoft.com/office/officeart/2011/layout/HexagonRadial"/>
    <dgm:cxn modelId="{1FF5FEBB-BFE8-4416-AE63-B2876069460B}" type="presParOf" srcId="{96B45E0E-B422-463A-AFAD-B6C19B860CBC}" destId="{DD4C8BEE-AE6F-41EB-8C30-3C9DB7C499F5}" srcOrd="6" destOrd="0" presId="urn:microsoft.com/office/officeart/2011/layout/HexagonRadial"/>
    <dgm:cxn modelId="{9E0AC8FE-4CF4-4D70-A772-2F574CC82E8B}" type="presParOf" srcId="{96B45E0E-B422-463A-AFAD-B6C19B860CBC}" destId="{4D5D1039-8E8C-4469-8C09-07717E698FEA}" srcOrd="7" destOrd="0" presId="urn:microsoft.com/office/officeart/2011/layout/HexagonRadial"/>
    <dgm:cxn modelId="{58C8EAFA-E1EE-41A8-A75F-2441062CC795}" type="presParOf" srcId="{4D5D1039-8E8C-4469-8C09-07717E698FEA}" destId="{373D1A1B-154C-4BB2-AF44-752708A27921}" srcOrd="0" destOrd="0" presId="urn:microsoft.com/office/officeart/2011/layout/HexagonRadial"/>
    <dgm:cxn modelId="{D4FA3743-7C60-4E55-BE29-A9228DB189FE}" type="presParOf" srcId="{96B45E0E-B422-463A-AFAD-B6C19B860CBC}" destId="{29DD43F7-F452-475A-BBB6-408E2F5FA3F0}" srcOrd="8" destOrd="0" presId="urn:microsoft.com/office/officeart/2011/layout/HexagonRadial"/>
    <dgm:cxn modelId="{081F4823-209D-4CC4-BBE7-F782602F42C8}" type="presParOf" srcId="{96B45E0E-B422-463A-AFAD-B6C19B860CBC}" destId="{31E3C5E3-A172-470D-9784-D75C0E2383B7}" srcOrd="9" destOrd="0" presId="urn:microsoft.com/office/officeart/2011/layout/HexagonRadial"/>
    <dgm:cxn modelId="{045259EF-6D9A-4729-B9A9-9012CC3A7DB8}" type="presParOf" srcId="{31E3C5E3-A172-470D-9784-D75C0E2383B7}" destId="{8187FC04-186E-4E5A-B048-4CB126969F5F}" srcOrd="0" destOrd="0" presId="urn:microsoft.com/office/officeart/2011/layout/HexagonRadial"/>
    <dgm:cxn modelId="{C56A01B0-7EF6-4747-8375-DD323EB03082}" type="presParOf" srcId="{96B45E0E-B422-463A-AFAD-B6C19B860CBC}" destId="{7E10064B-5A7B-4C14-8588-EDA2D5EED690}" srcOrd="10" destOrd="0" presId="urn:microsoft.com/office/officeart/2011/layout/HexagonRadial"/>
    <dgm:cxn modelId="{BCF81BD3-92BC-4654-AAEF-50B1A93D7A1D}" type="presParOf" srcId="{96B45E0E-B422-463A-AFAD-B6C19B860CBC}" destId="{840FBCF4-4484-4703-AE15-DBD050078500}" srcOrd="11" destOrd="0" presId="urn:microsoft.com/office/officeart/2011/layout/HexagonRadial"/>
    <dgm:cxn modelId="{6BE9097C-C075-4CC8-AFE3-F818058AB89A}" type="presParOf" srcId="{840FBCF4-4484-4703-AE15-DBD050078500}" destId="{09B47769-94B2-40DB-8FCB-6484DB430950}" srcOrd="0" destOrd="0" presId="urn:microsoft.com/office/officeart/2011/layout/HexagonRadial"/>
    <dgm:cxn modelId="{FAF88F4D-F53F-40F8-99A6-419870605BDE}" type="presParOf" srcId="{96B45E0E-B422-463A-AFAD-B6C19B860CBC}" destId="{67ADFC6B-D178-4648-9526-FD9526983A2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AD06C-C27C-40D3-A981-7BC285632FF0}">
      <dsp:nvSpPr>
        <dsp:cNvPr id="0" name=""/>
        <dsp:cNvSpPr/>
      </dsp:nvSpPr>
      <dsp:spPr>
        <a:xfrm>
          <a:off x="3744427" y="1800205"/>
          <a:ext cx="2375561" cy="205495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</a:rPr>
            <a:t>Clinical Oncology</a:t>
          </a:r>
        </a:p>
      </dsp:txBody>
      <dsp:txXfrm>
        <a:off x="4138091" y="2140740"/>
        <a:ext cx="1588233" cy="1373886"/>
      </dsp:txXfrm>
    </dsp:sp>
    <dsp:sp modelId="{7C97CC15-D7B8-4847-A88A-7C75EDE78A1D}">
      <dsp:nvSpPr>
        <dsp:cNvPr id="0" name=""/>
        <dsp:cNvSpPr/>
      </dsp:nvSpPr>
      <dsp:spPr>
        <a:xfrm>
          <a:off x="5093204" y="885827"/>
          <a:ext cx="896292" cy="77227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3B328-7443-4107-B3CD-CB994BEDBEE7}">
      <dsp:nvSpPr>
        <dsp:cNvPr id="0" name=""/>
        <dsp:cNvSpPr/>
      </dsp:nvSpPr>
      <dsp:spPr>
        <a:xfrm>
          <a:off x="3824470" y="0"/>
          <a:ext cx="1946755" cy="168417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Radiotherapy</a:t>
          </a:r>
        </a:p>
      </dsp:txBody>
      <dsp:txXfrm>
        <a:off x="4147089" y="279103"/>
        <a:ext cx="1301517" cy="1125966"/>
      </dsp:txXfrm>
    </dsp:sp>
    <dsp:sp modelId="{B6CA7DEE-6764-4D3A-A0D1-165E732E8D9F}">
      <dsp:nvSpPr>
        <dsp:cNvPr id="0" name=""/>
        <dsp:cNvSpPr/>
      </dsp:nvSpPr>
      <dsp:spPr>
        <a:xfrm>
          <a:off x="6139247" y="2329569"/>
          <a:ext cx="896292" cy="77227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4B79F-D175-43DE-9EAE-1B38F9F99AEC}">
      <dsp:nvSpPr>
        <dsp:cNvPr id="0" name=""/>
        <dsp:cNvSpPr/>
      </dsp:nvSpPr>
      <dsp:spPr>
        <a:xfrm>
          <a:off x="5609871" y="1035879"/>
          <a:ext cx="1946755" cy="168417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Holistic Care</a:t>
          </a:r>
        </a:p>
      </dsp:txBody>
      <dsp:txXfrm>
        <a:off x="5932490" y="1314982"/>
        <a:ext cx="1301517" cy="1125966"/>
      </dsp:txXfrm>
    </dsp:sp>
    <dsp:sp modelId="{373D1A1B-154C-4BB2-AF44-752708A27921}">
      <dsp:nvSpPr>
        <dsp:cNvPr id="0" name=""/>
        <dsp:cNvSpPr/>
      </dsp:nvSpPr>
      <dsp:spPr>
        <a:xfrm>
          <a:off x="5412598" y="3959282"/>
          <a:ext cx="896292" cy="77227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C8BEE-AE6F-41EB-8C30-3C9DB7C499F5}">
      <dsp:nvSpPr>
        <dsp:cNvPr id="0" name=""/>
        <dsp:cNvSpPr/>
      </dsp:nvSpPr>
      <dsp:spPr>
        <a:xfrm>
          <a:off x="5609871" y="3072296"/>
          <a:ext cx="1946755" cy="168417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Research</a:t>
          </a:r>
        </a:p>
      </dsp:txBody>
      <dsp:txXfrm>
        <a:off x="5932490" y="3351399"/>
        <a:ext cx="1301517" cy="1125966"/>
      </dsp:txXfrm>
    </dsp:sp>
    <dsp:sp modelId="{8187FC04-186E-4E5A-B048-4CB126969F5F}">
      <dsp:nvSpPr>
        <dsp:cNvPr id="0" name=""/>
        <dsp:cNvSpPr/>
      </dsp:nvSpPr>
      <dsp:spPr>
        <a:xfrm>
          <a:off x="3610067" y="4128453"/>
          <a:ext cx="896292" cy="77227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D43F7-F452-475A-BBB6-408E2F5FA3F0}">
      <dsp:nvSpPr>
        <dsp:cNvPr id="0" name=""/>
        <dsp:cNvSpPr/>
      </dsp:nvSpPr>
      <dsp:spPr>
        <a:xfrm>
          <a:off x="3824470" y="4109334"/>
          <a:ext cx="1946755" cy="168417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Systemic therapy</a:t>
          </a:r>
        </a:p>
      </dsp:txBody>
      <dsp:txXfrm>
        <a:off x="4147089" y="4388437"/>
        <a:ext cx="1301517" cy="1125966"/>
      </dsp:txXfrm>
    </dsp:sp>
    <dsp:sp modelId="{09B47769-94B2-40DB-8FCB-6484DB430950}">
      <dsp:nvSpPr>
        <dsp:cNvPr id="0" name=""/>
        <dsp:cNvSpPr/>
      </dsp:nvSpPr>
      <dsp:spPr>
        <a:xfrm>
          <a:off x="2546894" y="2685290"/>
          <a:ext cx="896292" cy="772274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0064B-5A7B-4C14-8588-EDA2D5EED690}">
      <dsp:nvSpPr>
        <dsp:cNvPr id="0" name=""/>
        <dsp:cNvSpPr/>
      </dsp:nvSpPr>
      <dsp:spPr>
        <a:xfrm>
          <a:off x="2030780" y="3073455"/>
          <a:ext cx="1946755" cy="168417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Patient-centred</a:t>
          </a:r>
        </a:p>
      </dsp:txBody>
      <dsp:txXfrm>
        <a:off x="2353399" y="3352558"/>
        <a:ext cx="1301517" cy="1125966"/>
      </dsp:txXfrm>
    </dsp:sp>
    <dsp:sp modelId="{67ADFC6B-D178-4648-9526-FD9526983A2A}">
      <dsp:nvSpPr>
        <dsp:cNvPr id="0" name=""/>
        <dsp:cNvSpPr/>
      </dsp:nvSpPr>
      <dsp:spPr>
        <a:xfrm>
          <a:off x="2088229" y="1008113"/>
          <a:ext cx="1946755" cy="168417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Team-work</a:t>
          </a:r>
        </a:p>
      </dsp:txBody>
      <dsp:txXfrm>
        <a:off x="2410848" y="1287216"/>
        <a:ext cx="1301517" cy="112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2D1E-9EE4-4004-9D87-2F0D946406C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BD7A-F031-4AF8-8811-60638E4B1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5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477EB-5B8C-4B80-9139-875287FB31D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4043F-644C-4C84-A862-9A4C4DDF5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043F-644C-4C84-A862-9A4C4DDF50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0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2448272" cy="1470025"/>
          </a:xfrm>
        </p:spPr>
        <p:txBody>
          <a:bodyPr>
            <a:normAutofit/>
          </a:bodyPr>
          <a:lstStyle>
            <a:lvl1pPr algn="l">
              <a:defRPr sz="1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420888"/>
            <a:ext cx="5112568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3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4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52000" cy="9989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63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9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16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336704" cy="9361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40" y="332656"/>
            <a:ext cx="8229600" cy="1070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91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408712" cy="8740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0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8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4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104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DF62-2A75-42A1-8B8B-1E18C80EB4A5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9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7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1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6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C50E-5DA1-4965-BEAD-B05310AA1E27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B0FF-B950-4C81-91BB-55FAF2869D0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2000" y="2209800"/>
            <a:ext cx="2880000" cy="2880000"/>
          </a:xfrm>
          <a:prstGeom prst="rect">
            <a:avLst/>
          </a:prstGeom>
          <a:solidFill>
            <a:srgbClr val="003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2488" y="2215993"/>
            <a:ext cx="5451512" cy="2880000"/>
          </a:xfrm>
          <a:prstGeom prst="rect">
            <a:avLst/>
          </a:prstGeom>
          <a:solidFill>
            <a:srgbClr val="00B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3816"/>
            <a:ext cx="1990904" cy="8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DF62-2A75-42A1-8B8B-1E18C80EB4A5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E7D-9E88-471C-B1A7-81A9F425EAD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7504" y="548680"/>
            <a:ext cx="720080" cy="720080"/>
          </a:xfrm>
          <a:prstGeom prst="rect">
            <a:avLst/>
          </a:prstGeom>
          <a:solidFill>
            <a:srgbClr val="03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84792" y="548680"/>
            <a:ext cx="6495520" cy="720080"/>
          </a:xfrm>
          <a:prstGeom prst="rect">
            <a:avLst/>
          </a:prstGeom>
          <a:solidFill>
            <a:srgbClr val="00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0" algn="l"/>
            <a:endParaRPr lang="en-GB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964200" y="325232"/>
            <a:ext cx="63367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39" y="550296"/>
            <a:ext cx="1676474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1" kern="1200">
          <a:solidFill>
            <a:srgbClr val="0347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3477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Clinical Oncology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A career built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5533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2"/>
    </mc:Choice>
    <mc:Fallback xmlns="">
      <p:transition spd="slow" advTm="4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7400" i="1" dirty="0"/>
              <a:t>Are you a medical student?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2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500" b="0" dirty="0"/>
              <a:t>Apply for oncology undergraduate bursaries and prizes </a:t>
            </a:r>
            <a:r>
              <a:rPr lang="en-GB" sz="4500" b="0" dirty="0">
                <a:hlinkClick r:id="rId3"/>
              </a:rPr>
              <a:t>www.rcr.ac.uk</a:t>
            </a:r>
            <a:endParaRPr lang="en-GB" sz="4500" b="0" dirty="0"/>
          </a:p>
          <a:p>
            <a:pPr>
              <a:buFont typeface="Wingdings" panose="05000000000000000000" pitchFamily="2" charset="2"/>
              <a:buChar char="q"/>
            </a:pPr>
            <a:endParaRPr lang="en-GB" sz="4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500" b="0" dirty="0"/>
              <a:t>Choose a special study module or elective in clinical oncology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500" b="0" dirty="0"/>
              <a:t>Develop your portfolio – conduct clinical or medical audits with an oncology focus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500" b="0" dirty="0"/>
              <a:t>Join an oncology society, or found your own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500" b="0" dirty="0"/>
              <a:t>SPEAK to clinical oncologists!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500" b="0" dirty="0"/>
              <a:t>Spend some time finding out about how the </a:t>
            </a:r>
            <a:br>
              <a:rPr lang="en-GB" sz="4500" b="0" dirty="0"/>
            </a:br>
            <a:r>
              <a:rPr lang="en-GB" sz="4500" b="0" dirty="0"/>
              <a:t>cancer services work in the UK</a:t>
            </a:r>
          </a:p>
          <a:p>
            <a:pPr lvl="1"/>
            <a:endParaRPr lang="en-GB" sz="1700" b="0" i="1" dirty="0"/>
          </a:p>
          <a:p>
            <a:pPr marL="0" indent="0">
              <a:buNone/>
            </a:pPr>
            <a:endParaRPr lang="en-GB" sz="1600" b="0" i="1" dirty="0"/>
          </a:p>
          <a:p>
            <a:pPr marL="0" indent="0">
              <a:buNone/>
            </a:pPr>
            <a:endParaRPr lang="en-GB" sz="1600" b="0" i="1" dirty="0"/>
          </a:p>
          <a:p>
            <a:pPr marL="0" indent="0">
              <a:buNone/>
            </a:pPr>
            <a:endParaRPr lang="en-GB" sz="1600" b="0" i="1" dirty="0"/>
          </a:p>
          <a:p>
            <a:pPr marL="0" indent="0">
              <a:buNone/>
            </a:pPr>
            <a:endParaRPr lang="en-GB" sz="1600" b="0" i="1" dirty="0"/>
          </a:p>
          <a:p>
            <a:pPr marL="0" indent="0">
              <a:buNone/>
            </a:pPr>
            <a:endParaRPr lang="en-GB" sz="1600" b="0" i="1" dirty="0"/>
          </a:p>
          <a:p>
            <a:pPr marL="0" indent="0">
              <a:buNone/>
            </a:pPr>
            <a:endParaRPr lang="en-GB" sz="1600" b="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Interested? What to do next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717031"/>
            <a:ext cx="2474872" cy="28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6"/>
    </mc:Choice>
    <mc:Fallback xmlns="">
      <p:transition spd="slow" advTm="17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i="1" dirty="0"/>
              <a:t>Are you a junior doctor?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500" b="0" dirty="0"/>
              <a:t>Gain a good grounding in general medicine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500" b="0" dirty="0"/>
              <a:t>Take or create any opportunity for cancer related research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500" b="0" dirty="0"/>
              <a:t>Do some clinical or medical audits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500" b="0" dirty="0"/>
              <a:t>Spend time in oncology departments, get to know the team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500" b="0" dirty="0"/>
              <a:t>Follow a patient through the radiotherapy process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5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500" b="0" dirty="0"/>
              <a:t>Take part in a taster week or taster evening</a:t>
            </a:r>
          </a:p>
          <a:p>
            <a:pPr marL="0" indent="0">
              <a:buNone/>
            </a:pPr>
            <a:endParaRPr lang="en-GB" sz="2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Interested? What to do next</a:t>
            </a:r>
          </a:p>
        </p:txBody>
      </p:sp>
    </p:spTree>
    <p:extLst>
      <p:ext uri="{BB962C8B-B14F-4D97-AF65-F5344CB8AC3E}">
        <p14:creationId xmlns:p14="http://schemas.microsoft.com/office/powerpoint/2010/main" val="40135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9"/>
    </mc:Choice>
    <mc:Fallback xmlns="">
      <p:transition spd="slow" advTm="18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1756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“Get involved in taster weeks, keep your eyes open during your CMT training, cancer and chemotherapy are already very much part of your working lives.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5112931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284984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be surprised at how much you already know.”</a:t>
            </a:r>
            <a:r>
              <a:rPr lang="en-GB" sz="2800" b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Waleed Mohammed ST5</a:t>
            </a:r>
          </a:p>
        </p:txBody>
      </p:sp>
    </p:spTree>
    <p:extLst>
      <p:ext uri="{BB962C8B-B14F-4D97-AF65-F5344CB8AC3E}">
        <p14:creationId xmlns:p14="http://schemas.microsoft.com/office/powerpoint/2010/main" val="12380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"/>
    </mc:Choice>
    <mc:Fallback xmlns="">
      <p:transition spd="slow" advTm="6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Insert information about your region e.g.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rotation pattern, which cancer centres/DGHs do trainees work 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OOP opportunities and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Flexible training opportunities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Work/life balance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Any particular facilities/expertise/technology that isn’t available everywhere (proton therapy?)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Local information – what’s great about the region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/>
              <a:t>Anything else you can think of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in XXXX Region</a:t>
            </a:r>
          </a:p>
        </p:txBody>
      </p:sp>
    </p:spTree>
    <p:extLst>
      <p:ext uri="{BB962C8B-B14F-4D97-AF65-F5344CB8AC3E}">
        <p14:creationId xmlns:p14="http://schemas.microsoft.com/office/powerpoint/2010/main" val="36178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3"/>
    </mc:Choice>
    <mc:Fallback xmlns="">
      <p:transition spd="slow" advTm="19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5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Speak to local clinical oncology trainees and consultants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to know more?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32383"/>
            <a:ext cx="4211186" cy="3419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0" y="4110861"/>
            <a:ext cx="46297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800" b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 RCR website: </a:t>
            </a:r>
            <a:r>
              <a:rPr lang="en-GB" sz="2000" b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www.rcr.ac.uk/clinical-oncology-careers</a:t>
            </a:r>
            <a:endParaRPr lang="en-GB" b="1" dirty="0">
              <a:solidFill>
                <a:srgbClr val="034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"/>
    </mc:Choice>
    <mc:Fallback xmlns="">
      <p:transition spd="slow" advTm="5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179948"/>
              </p:ext>
            </p:extLst>
          </p:nvPr>
        </p:nvGraphicFramePr>
        <p:xfrm>
          <a:off x="-324544" y="1196752"/>
          <a:ext cx="9587408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clinical oncology?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8786" y="162880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3477D"/>
                </a:solidFill>
              </a:rPr>
              <a:t>“Intellectually stimulating and rewarding”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5457711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034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“One of the most interesting and rapidly advancing areas of medicine”</a:t>
            </a:r>
            <a:endParaRPr lang="en-GB" b="1" i="1" dirty="0">
              <a:solidFill>
                <a:srgbClr val="0347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844" y="5517232"/>
            <a:ext cx="207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3477D"/>
                </a:solidFill>
              </a:rPr>
              <a:t>“There’s no risk of getting bored”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062" y="1700808"/>
            <a:ext cx="178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3477D"/>
                </a:solidFill>
              </a:rPr>
              <a:t>“People who have a real mission for what they do”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062" y="3737436"/>
            <a:ext cx="156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3477D"/>
                </a:solidFill>
              </a:rPr>
              <a:t>“We get to know our patients well”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288" y="3284984"/>
            <a:ext cx="166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3477D"/>
                </a:solidFill>
              </a:rPr>
              <a:t>“The cutting edge of technology”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7"/>
    </mc:Choice>
    <mc:Fallback xmlns="">
      <p:transition spd="slow" advTm="1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6AD06C-C27C-40D3-A981-7BC28563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graphicEl>
                                              <a:dgm id="{996AD06C-C27C-40D3-A981-7BC28563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996AD06C-C27C-40D3-A981-7BC28563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graphicEl>
                                              <a:dgm id="{996AD06C-C27C-40D3-A981-7BC285632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graphicEl>
                                              <a:dgm id="{996AD06C-C27C-40D3-A981-7BC285632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2DD02-4B39-48AC-8443-A4DF520A0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graphicEl>
                                              <a:dgm id="{B622DD02-4B39-48AC-8443-A4DF520A0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B622DD02-4B39-48AC-8443-A4DF520A0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graphicEl>
                                              <a:dgm id="{B622DD02-4B39-48AC-8443-A4DF520A0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B622DD02-4B39-48AC-8443-A4DF520A0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3B328-7443-4107-B3CD-CB994BEDB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graphicEl>
                                              <a:dgm id="{7253B328-7443-4107-B3CD-CB994BEDB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7253B328-7443-4107-B3CD-CB994BEDB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graphicEl>
                                              <a:dgm id="{7253B328-7443-4107-B3CD-CB994BEDB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>
                                            <p:graphicEl>
                                              <a:dgm id="{7253B328-7443-4107-B3CD-CB994BEDB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7CC15-D7B8-4847-A88A-7C75EDE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7C97CC15-D7B8-4847-A88A-7C75EDE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graphicEl>
                                              <a:dgm id="{7C97CC15-D7B8-4847-A88A-7C75EDE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graphicEl>
                                              <a:dgm id="{7C97CC15-D7B8-4847-A88A-7C75EDE78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7C97CC15-D7B8-4847-A88A-7C75EDE78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4B79F-D175-43DE-9EAE-1B38F9F99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graphicEl>
                                              <a:dgm id="{25B4B79F-D175-43DE-9EAE-1B38F9F99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graphicEl>
                                              <a:dgm id="{25B4B79F-D175-43DE-9EAE-1B38F9F99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graphicEl>
                                              <a:dgm id="{25B4B79F-D175-43DE-9EAE-1B38F9F99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graphicEl>
                                              <a:dgm id="{25B4B79F-D175-43DE-9EAE-1B38F9F99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A7DEE-6764-4D3A-A0D1-165E732E8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graphicEl>
                                              <a:dgm id="{B6CA7DEE-6764-4D3A-A0D1-165E732E8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graphicEl>
                                              <a:dgm id="{B6CA7DEE-6764-4D3A-A0D1-165E732E8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graphicEl>
                                              <a:dgm id="{B6CA7DEE-6764-4D3A-A0D1-165E732E8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">
                                            <p:graphicEl>
                                              <a:dgm id="{B6CA7DEE-6764-4D3A-A0D1-165E732E8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C8BEE-AE6F-41EB-8C30-3C9DB7C4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>
                                            <p:graphicEl>
                                              <a:dgm id="{DD4C8BEE-AE6F-41EB-8C30-3C9DB7C4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>
                                            <p:graphicEl>
                                              <a:dgm id="{DD4C8BEE-AE6F-41EB-8C30-3C9DB7C4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>
                                            <p:graphicEl>
                                              <a:dgm id="{DD4C8BEE-AE6F-41EB-8C30-3C9DB7C49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>
                                            <p:graphicEl>
                                              <a:dgm id="{DD4C8BEE-AE6F-41EB-8C30-3C9DB7C49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D1A1B-154C-4BB2-AF44-752708A27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graphicEl>
                                              <a:dgm id="{373D1A1B-154C-4BB2-AF44-752708A27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>
                                            <p:graphicEl>
                                              <a:dgm id="{373D1A1B-154C-4BB2-AF44-752708A27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>
                                            <p:graphicEl>
                                              <a:dgm id="{373D1A1B-154C-4BB2-AF44-752708A27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">
                                            <p:graphicEl>
                                              <a:dgm id="{373D1A1B-154C-4BB2-AF44-752708A27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DD43F7-F452-475A-BBB6-408E2F5FA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>
                                            <p:graphicEl>
                                              <a:dgm id="{29DD43F7-F452-475A-BBB6-408E2F5FA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>
                                            <p:graphicEl>
                                              <a:dgm id="{29DD43F7-F452-475A-BBB6-408E2F5FA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>
                                            <p:graphicEl>
                                              <a:dgm id="{29DD43F7-F452-475A-BBB6-408E2F5FA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">
                                            <p:graphicEl>
                                              <a:dgm id="{29DD43F7-F452-475A-BBB6-408E2F5FA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7FC04-186E-4E5A-B048-4CB12696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">
                                            <p:graphicEl>
                                              <a:dgm id="{8187FC04-186E-4E5A-B048-4CB12696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>
                                            <p:graphicEl>
                                              <a:dgm id="{8187FC04-186E-4E5A-B048-4CB12696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>
                                            <p:graphicEl>
                                              <a:dgm id="{8187FC04-186E-4E5A-B048-4CB126969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>
                                            <p:graphicEl>
                                              <a:dgm id="{8187FC04-186E-4E5A-B048-4CB126969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0064B-5A7B-4C14-8588-EDA2D5EED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">
                                            <p:graphicEl>
                                              <a:dgm id="{7E10064B-5A7B-4C14-8588-EDA2D5EED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>
                                            <p:graphicEl>
                                              <a:dgm id="{7E10064B-5A7B-4C14-8588-EDA2D5EED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>
                                            <p:graphicEl>
                                              <a:dgm id="{7E10064B-5A7B-4C14-8588-EDA2D5EED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">
                                            <p:graphicEl>
                                              <a:dgm id="{7E10064B-5A7B-4C14-8588-EDA2D5EED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47769-94B2-40DB-8FCB-6484DB430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">
                                            <p:graphicEl>
                                              <a:dgm id="{09B47769-94B2-40DB-8FCB-6484DB430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">
                                            <p:graphicEl>
                                              <a:dgm id="{09B47769-94B2-40DB-8FCB-6484DB430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">
                                            <p:graphicEl>
                                              <a:dgm id="{09B47769-94B2-40DB-8FCB-6484DB430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">
                                            <p:graphicEl>
                                              <a:dgm id="{09B47769-94B2-40DB-8FCB-6484DB430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DFC6B-D178-4648-9526-FD9526983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">
                                            <p:graphicEl>
                                              <a:dgm id="{67ADFC6B-D178-4648-9526-FD9526983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">
                                            <p:graphicEl>
                                              <a:dgm id="{67ADFC6B-D178-4648-9526-FD9526983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">
                                            <p:graphicEl>
                                              <a:dgm id="{67ADFC6B-D178-4648-9526-FD9526983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">
                                            <p:graphicEl>
                                              <a:dgm id="{67ADFC6B-D178-4648-9526-FD9526983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5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0" y="1412776"/>
            <a:ext cx="7128792" cy="259228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Radiotherapy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/>
              <a:t>Rapidly advancing technology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/>
              <a:t>Radical and palliative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/>
              <a:t>Hands-on practical skill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dirty="0"/>
              <a:t>Technical, scientifically diverse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200" y="325232"/>
            <a:ext cx="6416112" cy="1152128"/>
          </a:xfrm>
        </p:spPr>
        <p:txBody>
          <a:bodyPr/>
          <a:lstStyle/>
          <a:p>
            <a:r>
              <a:rPr lang="en-GB" dirty="0"/>
              <a:t>Radiotherapy &amp; Systemic Therapy</a:t>
            </a:r>
          </a:p>
        </p:txBody>
      </p:sp>
      <p:sp>
        <p:nvSpPr>
          <p:cNvPr id="4" name="Hexagon 3"/>
          <p:cNvSpPr/>
          <p:nvPr/>
        </p:nvSpPr>
        <p:spPr>
          <a:xfrm>
            <a:off x="169696" y="1916832"/>
            <a:ext cx="1656184" cy="1368152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scene3d>
            <a:camera prst="isometricRightUp">
              <a:rot lat="0" lon="19800000" rev="0"/>
            </a:camera>
            <a:lightRig rig="threePt" dir="t">
              <a:rot lat="0" lon="0" rev="1200000"/>
            </a:lightRig>
          </a:scene3d>
          <a:sp3d extrusionH="165100" contourW="19050">
            <a:extrusionClr>
              <a:srgbClr val="92D05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24162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Radiotherapy</a:t>
            </a:r>
          </a:p>
        </p:txBody>
      </p:sp>
      <p:sp>
        <p:nvSpPr>
          <p:cNvPr id="6" name="Hexagon 5"/>
          <p:cNvSpPr/>
          <p:nvPr/>
        </p:nvSpPr>
        <p:spPr>
          <a:xfrm>
            <a:off x="169696" y="4581128"/>
            <a:ext cx="1656184" cy="1368152"/>
          </a:xfrm>
          <a:prstGeom prst="hexagon">
            <a:avLst/>
          </a:prstGeom>
          <a:solidFill>
            <a:srgbClr val="50AEC8"/>
          </a:solidFill>
          <a:ln w="3175">
            <a:noFill/>
          </a:ln>
          <a:scene3d>
            <a:camera prst="isometricRightUp">
              <a:rot lat="0" lon="19800000" rev="0"/>
            </a:camera>
            <a:lightRig rig="threePt" dir="t">
              <a:rot lat="0" lon="0" rev="1200000"/>
            </a:lightRig>
          </a:scene3d>
          <a:sp3d extrusionH="165100" contourW="19050">
            <a:extrusionClr>
              <a:srgbClr val="50AEC8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1723" y="4942038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Systemic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4005064"/>
            <a:ext cx="712879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03477D"/>
                </a:solidFill>
              </a:rPr>
              <a:t>Systemic Therapy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3477D"/>
                </a:solidFill>
              </a:rPr>
              <a:t>Chemo, biological, </a:t>
            </a:r>
            <a:r>
              <a:rPr lang="en-GB" sz="2800" dirty="0" err="1">
                <a:solidFill>
                  <a:srgbClr val="03477D"/>
                </a:solidFill>
              </a:rPr>
              <a:t>immuno</a:t>
            </a:r>
            <a:r>
              <a:rPr lang="en-GB" sz="2800" dirty="0">
                <a:solidFill>
                  <a:srgbClr val="03477D"/>
                </a:solidFill>
              </a:rPr>
              <a:t> &amp; hormone therapy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rgbClr val="03477D"/>
                </a:solidFill>
              </a:rPr>
              <a:t>New trials leading to personalised medicine and individualised treatment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676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8"/>
    </mc:Choice>
    <mc:Fallback xmlns="">
      <p:transition spd="slow" advTm="18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dvAuto="0"/>
      <p:bldP spid="4" grpId="0" animBg="1"/>
      <p:bldP spid="5" grpId="0"/>
      <p:bldP spid="6" grpId="0" animBg="1"/>
      <p:bldP spid="7" grpId="0"/>
      <p:bldP spid="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Holistic and patient-centred</a:t>
            </a:r>
          </a:p>
        </p:txBody>
      </p:sp>
      <p:sp>
        <p:nvSpPr>
          <p:cNvPr id="4" name="Hexagon 3"/>
          <p:cNvSpPr/>
          <p:nvPr/>
        </p:nvSpPr>
        <p:spPr>
          <a:xfrm>
            <a:off x="180830" y="1772816"/>
            <a:ext cx="1656184" cy="1368152"/>
          </a:xfrm>
          <a:prstGeom prst="hexagon">
            <a:avLst/>
          </a:prstGeom>
          <a:solidFill>
            <a:srgbClr val="00B050"/>
          </a:solidFill>
          <a:ln w="3175">
            <a:noFill/>
          </a:ln>
          <a:scene3d>
            <a:camera prst="isometricRightUp">
              <a:rot lat="0" lon="19800000" rev="0"/>
            </a:camera>
            <a:lightRig rig="threePt" dir="t">
              <a:rot lat="0" lon="0" rev="1200000"/>
            </a:lightRig>
          </a:scene3d>
          <a:sp3d extrusionH="165100" contourW="19050">
            <a:extrusionClr>
              <a:srgbClr val="00B05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183377" y="4365104"/>
            <a:ext cx="1656184" cy="1368152"/>
          </a:xfrm>
          <a:prstGeom prst="hexagon">
            <a:avLst/>
          </a:prstGeom>
          <a:solidFill>
            <a:srgbClr val="596DAD"/>
          </a:solidFill>
          <a:ln w="3175">
            <a:noFill/>
          </a:ln>
          <a:scene3d>
            <a:camera prst="isometricRightUp">
              <a:rot lat="0" lon="19800000" rev="0"/>
            </a:camera>
            <a:lightRig rig="threePt" dir="t">
              <a:rot lat="0" lon="0" rev="1200000"/>
            </a:lightRig>
          </a:scene3d>
          <a:sp3d extrusionH="165100" contourW="19050">
            <a:extrusionClr>
              <a:srgbClr val="596DAD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5404" y="2133726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Holistic 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726014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Patient-centred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4200" y="1268759"/>
            <a:ext cx="74523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A holistic blend of all aspects of non-surgical cancer care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Be the patient’s advocate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From diagnosis through to recovery or palliative care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Holistic care with patient contact in: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clinics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on the wards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during treatments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Build relationships with compassion and empathy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578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6"/>
    </mc:Choice>
    <mc:Fallback xmlns="">
      <p:transition spd="slow" advTm="2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work</a:t>
            </a:r>
          </a:p>
        </p:txBody>
      </p:sp>
      <p:sp>
        <p:nvSpPr>
          <p:cNvPr id="4" name="Hexagon 3"/>
          <p:cNvSpPr/>
          <p:nvPr/>
        </p:nvSpPr>
        <p:spPr>
          <a:xfrm>
            <a:off x="107504" y="3193510"/>
            <a:ext cx="1656184" cy="1368152"/>
          </a:xfrm>
          <a:prstGeom prst="hexagon">
            <a:avLst/>
          </a:prstGeom>
          <a:solidFill>
            <a:schemeClr val="accent4"/>
          </a:solidFill>
          <a:ln w="3175">
            <a:noFill/>
          </a:ln>
          <a:scene3d>
            <a:camera prst="isometricRightUp">
              <a:rot lat="0" lon="19800000" rev="0"/>
            </a:camera>
            <a:lightRig rig="threePt" dir="t">
              <a:rot lat="0" lon="0" rev="1200000"/>
            </a:lightRig>
          </a:scene3d>
          <a:sp3d extrusionH="165100" contourW="19050">
            <a:extrusionClr>
              <a:schemeClr val="accent4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8575" y="3677531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Team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1249721"/>
            <a:ext cx="745232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Be a key part of a multi-disciplinary team alongside: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Radiotherapy &amp; chemotherapy nurses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Radiologists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Radiographers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Physicists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Medical oncologists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Surgeons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Dosimetrists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Palliative care physicians and nurses</a:t>
            </a:r>
            <a:endParaRPr lang="en-GB" sz="28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400" b="1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357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1"/>
    </mc:Choice>
    <mc:Fallback xmlns="">
      <p:transition spd="slow" advTm="12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4" name="Hexagon 3"/>
          <p:cNvSpPr/>
          <p:nvPr/>
        </p:nvSpPr>
        <p:spPr>
          <a:xfrm>
            <a:off x="107504" y="3178121"/>
            <a:ext cx="1656184" cy="1368152"/>
          </a:xfrm>
          <a:prstGeom prst="hexagon">
            <a:avLst/>
          </a:prstGeom>
          <a:solidFill>
            <a:srgbClr val="26987D"/>
          </a:solidFill>
          <a:ln w="3175">
            <a:noFill/>
          </a:ln>
          <a:scene3d>
            <a:camera prst="isometricRightUp">
              <a:rot lat="0" lon="19800000" rev="0"/>
            </a:camera>
            <a:lightRig rig="threePt" dir="t">
              <a:rot lat="0" lon="0" rev="1200000"/>
            </a:lightRig>
          </a:scene3d>
          <a:sp3d extrusionH="165100" contourW="19050">
            <a:extrusionClr>
              <a:srgbClr val="26987D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8575" y="3677531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742" y="1402138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0742" y="1615427"/>
            <a:ext cx="7452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NHS funded exploratory research into rapidly advancing technologies such as proton beam therapy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Research opportunities in basic sciences, chemotherapy and patient experience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3477D"/>
                </a:solidFill>
              </a:rPr>
              <a:t>Go out of programme for: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Fellowships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03477D"/>
                </a:solidFill>
              </a:rPr>
              <a:t>Lab-based or clinical PhDs and MDs</a:t>
            </a:r>
          </a:p>
        </p:txBody>
      </p:sp>
    </p:spTree>
    <p:extLst>
      <p:ext uri="{BB962C8B-B14F-4D97-AF65-F5344CB8AC3E}">
        <p14:creationId xmlns:p14="http://schemas.microsoft.com/office/powerpoint/2010/main" val="27229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3"/>
    </mc:Choice>
    <mc:Fallback xmlns="">
      <p:transition spd="slow" advTm="12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pathway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4" y="1690688"/>
            <a:ext cx="8394948" cy="451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4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0"/>
    </mc:Choice>
    <mc:Fallback xmlns="">
      <p:transition spd="slow" advTm="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do clinical oncologists have </a:t>
            </a:r>
            <a:br>
              <a:rPr lang="en-GB" sz="2400" dirty="0"/>
            </a:br>
            <a:r>
              <a:rPr lang="en-GB" sz="2400" dirty="0"/>
              <a:t>to say about their specialty?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176" y="3278296"/>
            <a:ext cx="2740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“Compared to other specialities there are a relatively small number of clinical oncology registrars and so courses and conferences can be a friendly sociable occasion. This can be a useful way to network and share experiences.”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Dr Michael Kosmin ST5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864" y="1412776"/>
            <a:ext cx="25525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3477D"/>
                </a:solidFill>
              </a:rPr>
              <a:t>“In over thirty years as a clinical oncologist, I have seen overall cancer cure rates soar from 25% to 50%. In the next thirty years they will surely reach 75%.” </a:t>
            </a:r>
          </a:p>
          <a:p>
            <a:r>
              <a:rPr lang="en-GB" dirty="0">
                <a:solidFill>
                  <a:srgbClr val="03477D"/>
                </a:solidFill>
              </a:rPr>
              <a:t>Dr Seamus </a:t>
            </a:r>
            <a:r>
              <a:rPr lang="en-GB" dirty="0" err="1">
                <a:solidFill>
                  <a:srgbClr val="03477D"/>
                </a:solidFill>
              </a:rPr>
              <a:t>McAleer</a:t>
            </a:r>
            <a:r>
              <a:rPr lang="en-GB" dirty="0">
                <a:solidFill>
                  <a:srgbClr val="03477D"/>
                </a:solidFill>
              </a:rPr>
              <a:t>, Consultant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134076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7030A0"/>
                </a:solidFill>
              </a:rPr>
              <a:t>“Since starting as a registrar five years ago, every day has been different. Clinical oncology is intellectually stimulating and rewarding”</a:t>
            </a:r>
          </a:p>
          <a:p>
            <a:r>
              <a:rPr lang="en-GB" dirty="0">
                <a:solidFill>
                  <a:srgbClr val="7030A0"/>
                </a:solidFill>
              </a:rPr>
              <a:t>Dr Sam Cox ST6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574" y="458112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3">
                    <a:lumMod val="75000"/>
                  </a:schemeClr>
                </a:solidFill>
              </a:rPr>
              <a:t>“One of the most interesting and rapidly advancing areas of medicine” </a:t>
            </a:r>
          </a:p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Dr Philip Charlton ST4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78" y="1628800"/>
            <a:ext cx="3024041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6"/>
    </mc:Choice>
    <mc:Fallback xmlns="">
      <p:transition spd="slow" advTm="16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do clinical oncologists have </a:t>
            </a:r>
            <a:br>
              <a:rPr lang="en-GB" sz="2400" dirty="0"/>
            </a:br>
            <a:r>
              <a:rPr lang="en-GB" sz="2400" dirty="0"/>
              <a:t>to say about their specialty?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6838" y="1340768"/>
            <a:ext cx="4097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“I am able to deliver optimised, individualised treatment options for my patients. As a clinician, I find this extremely satisfying.” </a:t>
            </a:r>
          </a:p>
          <a:p>
            <a:r>
              <a:rPr lang="en-GB" dirty="0"/>
              <a:t>Dr Ganesh </a:t>
            </a:r>
            <a:r>
              <a:rPr lang="en-GB" dirty="0" err="1"/>
              <a:t>Radhakrishna</a:t>
            </a:r>
            <a:r>
              <a:rPr lang="en-GB" dirty="0"/>
              <a:t>, Consultant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2917585"/>
            <a:ext cx="292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“There’s no risk of getting bored” </a:t>
            </a:r>
          </a:p>
          <a:p>
            <a:r>
              <a:rPr lang="en-GB" dirty="0">
                <a:solidFill>
                  <a:srgbClr val="FF0000"/>
                </a:solidFill>
              </a:rPr>
              <a:t>Dr Georgina </a:t>
            </a:r>
            <a:r>
              <a:rPr lang="en-GB" dirty="0" err="1">
                <a:solidFill>
                  <a:srgbClr val="FF0000"/>
                </a:solidFill>
              </a:rPr>
              <a:t>Casswell</a:t>
            </a:r>
            <a:r>
              <a:rPr lang="en-GB" dirty="0">
                <a:solidFill>
                  <a:srgbClr val="FF0000"/>
                </a:solidFill>
              </a:rPr>
              <a:t> ST4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836" y="3861048"/>
            <a:ext cx="3093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“Taking time out to do research is allowing me time within the training programme to pursue my interests, gain new skills and work more independently.”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Dr Sally Appleyard ST6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6" r="28264"/>
          <a:stretch/>
        </p:blipFill>
        <p:spPr>
          <a:xfrm>
            <a:off x="251298" y="1556792"/>
            <a:ext cx="4546766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78" y="3933057"/>
            <a:ext cx="5143590" cy="27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2"/>
    </mc:Choice>
    <mc:Fallback xmlns="">
      <p:transition spd="slow" advTm="13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RCR_PRES_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RCR_PRES_CO</Template>
  <TotalTime>1119</TotalTime>
  <Words>740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RCR_PRES_CO</vt:lpstr>
      <vt:lpstr>Office Theme</vt:lpstr>
      <vt:lpstr>Clinical Oncology</vt:lpstr>
      <vt:lpstr>What is clinical oncology?</vt:lpstr>
      <vt:lpstr>Radiotherapy &amp; Systemic Therapy</vt:lpstr>
      <vt:lpstr>Holistic and patient-centred</vt:lpstr>
      <vt:lpstr>Team work</vt:lpstr>
      <vt:lpstr>Research</vt:lpstr>
      <vt:lpstr>Training pathway</vt:lpstr>
      <vt:lpstr>What do clinical oncologists have  to say about their specialty?</vt:lpstr>
      <vt:lpstr>What do clinical oncologists have  to say about their specialty?</vt:lpstr>
      <vt:lpstr>Interested? What to do next</vt:lpstr>
      <vt:lpstr>Interested? What to do next</vt:lpstr>
      <vt:lpstr>Interested?</vt:lpstr>
      <vt:lpstr>Training in XXXX Region</vt:lpstr>
      <vt:lpstr>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Oncology</dc:title>
  <dc:creator>Anna Campbell</dc:creator>
  <cp:lastModifiedBy>Katherine Bailey</cp:lastModifiedBy>
  <cp:revision>63</cp:revision>
  <cp:lastPrinted>2016-08-12T08:19:23Z</cp:lastPrinted>
  <dcterms:created xsi:type="dcterms:W3CDTF">2016-08-08T13:13:46Z</dcterms:created>
  <dcterms:modified xsi:type="dcterms:W3CDTF">2023-11-14T22:33:06Z</dcterms:modified>
</cp:coreProperties>
</file>